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1" r:id="rId2"/>
  </p:sldMasterIdLst>
  <p:notesMasterIdLst>
    <p:notesMasterId r:id="rId39"/>
  </p:notesMasterIdLst>
  <p:sldIdLst>
    <p:sldId id="304" r:id="rId3"/>
    <p:sldId id="296" r:id="rId4"/>
    <p:sldId id="298" r:id="rId5"/>
    <p:sldId id="261" r:id="rId6"/>
    <p:sldId id="311" r:id="rId7"/>
    <p:sldId id="262" r:id="rId8"/>
    <p:sldId id="312" r:id="rId9"/>
    <p:sldId id="313" r:id="rId10"/>
    <p:sldId id="314" r:id="rId11"/>
    <p:sldId id="268" r:id="rId12"/>
    <p:sldId id="269" r:id="rId13"/>
    <p:sldId id="315" r:id="rId14"/>
    <p:sldId id="316" r:id="rId15"/>
    <p:sldId id="317" r:id="rId16"/>
    <p:sldId id="318" r:id="rId17"/>
    <p:sldId id="319" r:id="rId18"/>
    <p:sldId id="306" r:id="rId19"/>
    <p:sldId id="272" r:id="rId20"/>
    <p:sldId id="273" r:id="rId21"/>
    <p:sldId id="274" r:id="rId22"/>
    <p:sldId id="275" r:id="rId23"/>
    <p:sldId id="307" r:id="rId24"/>
    <p:sldId id="294" r:id="rId25"/>
    <p:sldId id="278" r:id="rId26"/>
    <p:sldId id="279" r:id="rId27"/>
    <p:sldId id="280" r:id="rId28"/>
    <p:sldId id="281" r:id="rId29"/>
    <p:sldId id="308" r:id="rId30"/>
    <p:sldId id="283" r:id="rId31"/>
    <p:sldId id="284" r:id="rId32"/>
    <p:sldId id="285" r:id="rId33"/>
    <p:sldId id="286" r:id="rId34"/>
    <p:sldId id="287" r:id="rId35"/>
    <p:sldId id="288" r:id="rId36"/>
    <p:sldId id="309" r:id="rId37"/>
    <p:sldId id="310" r:id="rId38"/>
  </p:sldIdLst>
  <p:sldSz cx="12195175" cy="6859588"/>
  <p:notesSz cx="6858000" cy="9144000"/>
  <p:custDataLst>
    <p:tags r:id="rId40"/>
  </p:custDataLst>
  <p:defaultTextStyle>
    <a:defPPr>
      <a:defRPr lang="zh-CN"/>
    </a:defPPr>
    <a:lvl1pPr marL="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438" autoAdjust="0"/>
  </p:normalViewPr>
  <p:slideViewPr>
    <p:cSldViewPr>
      <p:cViewPr varScale="1">
        <p:scale>
          <a:sx n="109" d="100"/>
          <a:sy n="109" d="100"/>
        </p:scale>
        <p:origin x="528" y="108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A9B31-5678-4CDE-8F23-B3169023995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FCDAD41-623A-4C7E-832F-0A9CF65EE67D}">
      <dgm:prSet phldrT="[文本]" custT="1"/>
      <dgm:spPr/>
      <dgm:t>
        <a:bodyPr/>
        <a:lstStyle/>
        <a:p>
          <a:r>
            <a:rPr lang="zh-CN" altLang="en-US" sz="2800" dirty="0"/>
            <a:t>如何解微分方程</a:t>
          </a:r>
        </a:p>
      </dgm:t>
    </dgm:pt>
    <dgm:pt modelId="{662DDB0B-3E90-42E4-9C22-61B5764E2114}" type="parTrans" cxnId="{ECFFDE63-54BB-4F9F-BF6C-D65E8BB9921B}">
      <dgm:prSet/>
      <dgm:spPr/>
      <dgm:t>
        <a:bodyPr/>
        <a:lstStyle/>
        <a:p>
          <a:endParaRPr lang="zh-CN" altLang="en-US"/>
        </a:p>
      </dgm:t>
    </dgm:pt>
    <dgm:pt modelId="{337484BF-7C90-413A-A576-A4A3F37D1064}" type="sibTrans" cxnId="{ECFFDE63-54BB-4F9F-BF6C-D65E8BB9921B}">
      <dgm:prSet/>
      <dgm:spPr/>
      <dgm:t>
        <a:bodyPr/>
        <a:lstStyle/>
        <a:p>
          <a:endParaRPr lang="zh-CN" altLang="en-US"/>
        </a:p>
      </dgm:t>
    </dgm:pt>
    <dgm:pt modelId="{2F99F887-18A2-4E40-B785-07F7EA818779}">
      <dgm:prSet phldrT="[文本]" custT="1"/>
      <dgm:spPr/>
      <dgm:t>
        <a:bodyPr/>
        <a:lstStyle/>
        <a:p>
          <a:r>
            <a:rPr lang="zh-CN" altLang="en-US" sz="3200" dirty="0"/>
            <a:t>试凑法？</a:t>
          </a:r>
          <a:endParaRPr lang="zh-CN" altLang="en-US" sz="4000" dirty="0"/>
        </a:p>
      </dgm:t>
    </dgm:pt>
    <dgm:pt modelId="{AF11C4CE-D2B4-4A6B-AD83-9F5BEAAB45CA}" type="parTrans" cxnId="{FA3A9DDF-6833-4615-A7D8-F6803B9F970D}">
      <dgm:prSet/>
      <dgm:spPr/>
      <dgm:t>
        <a:bodyPr/>
        <a:lstStyle/>
        <a:p>
          <a:endParaRPr lang="zh-CN" altLang="en-US"/>
        </a:p>
      </dgm:t>
    </dgm:pt>
    <dgm:pt modelId="{BEB7DB08-3D10-4636-9960-154F469FEA70}" type="sibTrans" cxnId="{FA3A9DDF-6833-4615-A7D8-F6803B9F970D}">
      <dgm:prSet/>
      <dgm:spPr/>
      <dgm:t>
        <a:bodyPr/>
        <a:lstStyle/>
        <a:p>
          <a:endParaRPr lang="zh-CN" altLang="en-US"/>
        </a:p>
      </dgm:t>
    </dgm:pt>
    <dgm:pt modelId="{3989A2DE-C830-4A33-B426-72C76A4DE606}">
      <dgm:prSet phldrT="[文本]" custT="1"/>
      <dgm:spPr/>
      <dgm:t>
        <a:bodyPr/>
        <a:lstStyle/>
        <a:p>
          <a:r>
            <a:rPr lang="zh-CN" altLang="en-US" sz="2400" dirty="0"/>
            <a:t>有限元基本思路</a:t>
          </a:r>
        </a:p>
      </dgm:t>
    </dgm:pt>
    <dgm:pt modelId="{787836A0-8BD9-414A-8548-A156DF210C40}" type="parTrans" cxnId="{1600DA65-4BDB-42FD-90E0-53B96241FFD7}">
      <dgm:prSet/>
      <dgm:spPr/>
      <dgm:t>
        <a:bodyPr/>
        <a:lstStyle/>
        <a:p>
          <a:endParaRPr lang="zh-CN" altLang="en-US"/>
        </a:p>
      </dgm:t>
    </dgm:pt>
    <dgm:pt modelId="{0CADA4CE-5367-4A09-8DAB-186FED6FC88E}" type="sibTrans" cxnId="{1600DA65-4BDB-42FD-90E0-53B96241FFD7}">
      <dgm:prSet/>
      <dgm:spPr/>
      <dgm:t>
        <a:bodyPr/>
        <a:lstStyle/>
        <a:p>
          <a:endParaRPr lang="zh-CN" altLang="en-US"/>
        </a:p>
      </dgm:t>
    </dgm:pt>
    <dgm:pt modelId="{F496D6F3-C568-4EC8-856D-71AAC6F5298C}">
      <dgm:prSet phldrT="[文本]" custT="1"/>
      <dgm:spPr/>
      <dgm:t>
        <a:bodyPr/>
        <a:lstStyle/>
        <a:p>
          <a:r>
            <a:rPr lang="zh-CN" altLang="en-US" sz="2400" dirty="0"/>
            <a:t>有限元求解方法</a:t>
          </a:r>
        </a:p>
      </dgm:t>
    </dgm:pt>
    <dgm:pt modelId="{A97B4846-DF6A-4F47-BE94-BE3516DBE705}" type="parTrans" cxnId="{E92D862B-A32C-43D1-A7A1-890FD7159C05}">
      <dgm:prSet/>
      <dgm:spPr/>
      <dgm:t>
        <a:bodyPr/>
        <a:lstStyle/>
        <a:p>
          <a:endParaRPr lang="zh-CN" altLang="en-US"/>
        </a:p>
      </dgm:t>
    </dgm:pt>
    <dgm:pt modelId="{53697D77-FB39-4304-A212-7A4A3D545900}" type="sibTrans" cxnId="{E92D862B-A32C-43D1-A7A1-890FD7159C05}">
      <dgm:prSet/>
      <dgm:spPr/>
      <dgm:t>
        <a:bodyPr/>
        <a:lstStyle/>
        <a:p>
          <a:endParaRPr lang="zh-CN" altLang="en-US"/>
        </a:p>
      </dgm:t>
    </dgm:pt>
    <dgm:pt modelId="{AFBED6B8-43C9-41BA-9753-9002DE94D427}" type="pres">
      <dgm:prSet presAssocID="{2EFA9B31-5678-4CDE-8F23-B31690239954}" presName="Name0" presStyleCnt="0">
        <dgm:presLayoutVars>
          <dgm:dir/>
          <dgm:animLvl val="lvl"/>
          <dgm:resizeHandles val="exact"/>
        </dgm:presLayoutVars>
      </dgm:prSet>
      <dgm:spPr/>
    </dgm:pt>
    <dgm:pt modelId="{F1678BAA-385F-4694-AF3B-6AB3960061CA}" type="pres">
      <dgm:prSet presAssocID="{AFCDAD41-623A-4C7E-832F-0A9CF65EE6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56A02D3-AF25-476E-97E6-74AAFBBB6F06}" type="pres">
      <dgm:prSet presAssocID="{337484BF-7C90-413A-A576-A4A3F37D1064}" presName="parTxOnlySpace" presStyleCnt="0"/>
      <dgm:spPr/>
    </dgm:pt>
    <dgm:pt modelId="{481213C4-68A1-4A1C-BC8D-2DF27D813C43}" type="pres">
      <dgm:prSet presAssocID="{2F99F887-18A2-4E40-B785-07F7EA818779}" presName="parTxOnly" presStyleLbl="node1" presStyleIdx="1" presStyleCnt="4" custLinFactNeighborX="-28612">
        <dgm:presLayoutVars>
          <dgm:chMax val="0"/>
          <dgm:chPref val="0"/>
          <dgm:bulletEnabled val="1"/>
        </dgm:presLayoutVars>
      </dgm:prSet>
      <dgm:spPr/>
    </dgm:pt>
    <dgm:pt modelId="{2E0DB179-2B7E-4C06-8CF8-D6CAFDEED2F4}" type="pres">
      <dgm:prSet presAssocID="{BEB7DB08-3D10-4636-9960-154F469FEA70}" presName="parTxOnlySpace" presStyleCnt="0"/>
      <dgm:spPr/>
    </dgm:pt>
    <dgm:pt modelId="{7B8CC71D-F0F8-473B-9037-3BF06019AE29}" type="pres">
      <dgm:prSet presAssocID="{3989A2DE-C830-4A33-B426-72C76A4DE60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48FC26-1D0B-4D2B-87B6-958AA436D415}" type="pres">
      <dgm:prSet presAssocID="{0CADA4CE-5367-4A09-8DAB-186FED6FC88E}" presName="parTxOnlySpace" presStyleCnt="0"/>
      <dgm:spPr/>
    </dgm:pt>
    <dgm:pt modelId="{99838F0F-B5B8-49E9-94BA-2A3EE126D3E5}" type="pres">
      <dgm:prSet presAssocID="{F496D6F3-C568-4EC8-856D-71AAC6F5298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5F3A13-35FB-4A8D-B7F8-5F2823AB2D0E}" type="presOf" srcId="{AFCDAD41-623A-4C7E-832F-0A9CF65EE67D}" destId="{F1678BAA-385F-4694-AF3B-6AB3960061CA}" srcOrd="0" destOrd="0" presId="urn:microsoft.com/office/officeart/2005/8/layout/chevron1"/>
    <dgm:cxn modelId="{E92D862B-A32C-43D1-A7A1-890FD7159C05}" srcId="{2EFA9B31-5678-4CDE-8F23-B31690239954}" destId="{F496D6F3-C568-4EC8-856D-71AAC6F5298C}" srcOrd="3" destOrd="0" parTransId="{A97B4846-DF6A-4F47-BE94-BE3516DBE705}" sibTransId="{53697D77-FB39-4304-A212-7A4A3D545900}"/>
    <dgm:cxn modelId="{4E1E3D5C-B859-4CE5-B6C4-1DD1EA38513C}" type="presOf" srcId="{3989A2DE-C830-4A33-B426-72C76A4DE606}" destId="{7B8CC71D-F0F8-473B-9037-3BF06019AE29}" srcOrd="0" destOrd="0" presId="urn:microsoft.com/office/officeart/2005/8/layout/chevron1"/>
    <dgm:cxn modelId="{ECFFDE63-54BB-4F9F-BF6C-D65E8BB9921B}" srcId="{2EFA9B31-5678-4CDE-8F23-B31690239954}" destId="{AFCDAD41-623A-4C7E-832F-0A9CF65EE67D}" srcOrd="0" destOrd="0" parTransId="{662DDB0B-3E90-42E4-9C22-61B5764E2114}" sibTransId="{337484BF-7C90-413A-A576-A4A3F37D1064}"/>
    <dgm:cxn modelId="{1600DA65-4BDB-42FD-90E0-53B96241FFD7}" srcId="{2EFA9B31-5678-4CDE-8F23-B31690239954}" destId="{3989A2DE-C830-4A33-B426-72C76A4DE606}" srcOrd="2" destOrd="0" parTransId="{787836A0-8BD9-414A-8548-A156DF210C40}" sibTransId="{0CADA4CE-5367-4A09-8DAB-186FED6FC88E}"/>
    <dgm:cxn modelId="{BBDB8D46-60F5-4EB0-AE11-FB922DE612DB}" type="presOf" srcId="{2EFA9B31-5678-4CDE-8F23-B31690239954}" destId="{AFBED6B8-43C9-41BA-9753-9002DE94D427}" srcOrd="0" destOrd="0" presId="urn:microsoft.com/office/officeart/2005/8/layout/chevron1"/>
    <dgm:cxn modelId="{0B9A63A7-17C9-4965-8881-A160B6144355}" type="presOf" srcId="{2F99F887-18A2-4E40-B785-07F7EA818779}" destId="{481213C4-68A1-4A1C-BC8D-2DF27D813C43}" srcOrd="0" destOrd="0" presId="urn:microsoft.com/office/officeart/2005/8/layout/chevron1"/>
    <dgm:cxn modelId="{12EC1DD8-58B2-47D1-8E62-6D4BAEA9FD86}" type="presOf" srcId="{F496D6F3-C568-4EC8-856D-71AAC6F5298C}" destId="{99838F0F-B5B8-49E9-94BA-2A3EE126D3E5}" srcOrd="0" destOrd="0" presId="urn:microsoft.com/office/officeart/2005/8/layout/chevron1"/>
    <dgm:cxn modelId="{FA3A9DDF-6833-4615-A7D8-F6803B9F970D}" srcId="{2EFA9B31-5678-4CDE-8F23-B31690239954}" destId="{2F99F887-18A2-4E40-B785-07F7EA818779}" srcOrd="1" destOrd="0" parTransId="{AF11C4CE-D2B4-4A6B-AD83-9F5BEAAB45CA}" sibTransId="{BEB7DB08-3D10-4636-9960-154F469FEA70}"/>
    <dgm:cxn modelId="{87C8CAB2-5147-49F1-880F-41835A7A12B8}" type="presParOf" srcId="{AFBED6B8-43C9-41BA-9753-9002DE94D427}" destId="{F1678BAA-385F-4694-AF3B-6AB3960061CA}" srcOrd="0" destOrd="0" presId="urn:microsoft.com/office/officeart/2005/8/layout/chevron1"/>
    <dgm:cxn modelId="{C668C193-AA30-43DD-9F37-C48B5DE0AFE3}" type="presParOf" srcId="{AFBED6B8-43C9-41BA-9753-9002DE94D427}" destId="{C56A02D3-AF25-476E-97E6-74AAFBBB6F06}" srcOrd="1" destOrd="0" presId="urn:microsoft.com/office/officeart/2005/8/layout/chevron1"/>
    <dgm:cxn modelId="{DABB812F-EC34-4FEF-8665-EC756DBC9C62}" type="presParOf" srcId="{AFBED6B8-43C9-41BA-9753-9002DE94D427}" destId="{481213C4-68A1-4A1C-BC8D-2DF27D813C43}" srcOrd="2" destOrd="0" presId="urn:microsoft.com/office/officeart/2005/8/layout/chevron1"/>
    <dgm:cxn modelId="{BBE9980B-B9E9-4036-8615-3393955A849D}" type="presParOf" srcId="{AFBED6B8-43C9-41BA-9753-9002DE94D427}" destId="{2E0DB179-2B7E-4C06-8CF8-D6CAFDEED2F4}" srcOrd="3" destOrd="0" presId="urn:microsoft.com/office/officeart/2005/8/layout/chevron1"/>
    <dgm:cxn modelId="{C920ADB2-82FC-4A94-9AA1-8AC9649C52C3}" type="presParOf" srcId="{AFBED6B8-43C9-41BA-9753-9002DE94D427}" destId="{7B8CC71D-F0F8-473B-9037-3BF06019AE29}" srcOrd="4" destOrd="0" presId="urn:microsoft.com/office/officeart/2005/8/layout/chevron1"/>
    <dgm:cxn modelId="{EBFC7592-EA6D-4B67-811F-45CD07139C15}" type="presParOf" srcId="{AFBED6B8-43C9-41BA-9753-9002DE94D427}" destId="{9D48FC26-1D0B-4D2B-87B6-958AA436D415}" srcOrd="5" destOrd="0" presId="urn:microsoft.com/office/officeart/2005/8/layout/chevron1"/>
    <dgm:cxn modelId="{8D6BB3F0-B9B1-4A56-9D85-4B9DF6924778}" type="presParOf" srcId="{AFBED6B8-43C9-41BA-9753-9002DE94D427}" destId="{99838F0F-B5B8-49E9-94BA-2A3EE126D3E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78BAA-385F-4694-AF3B-6AB3960061CA}">
      <dsp:nvSpPr>
        <dsp:cNvPr id="0" name=""/>
        <dsp:cNvSpPr/>
      </dsp:nvSpPr>
      <dsp:spPr>
        <a:xfrm>
          <a:off x="5244" y="433565"/>
          <a:ext cx="3052746" cy="1221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如何解微分方程</a:t>
          </a:r>
        </a:p>
      </dsp:txBody>
      <dsp:txXfrm>
        <a:off x="615793" y="433565"/>
        <a:ext cx="1831648" cy="1221098"/>
      </dsp:txXfrm>
    </dsp:sp>
    <dsp:sp modelId="{481213C4-68A1-4A1C-BC8D-2DF27D813C43}">
      <dsp:nvSpPr>
        <dsp:cNvPr id="0" name=""/>
        <dsp:cNvSpPr/>
      </dsp:nvSpPr>
      <dsp:spPr>
        <a:xfrm>
          <a:off x="2665371" y="433565"/>
          <a:ext cx="3052746" cy="1221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试凑法？</a:t>
          </a:r>
          <a:endParaRPr lang="zh-CN" altLang="en-US" sz="4000" kern="1200" dirty="0"/>
        </a:p>
      </dsp:txBody>
      <dsp:txXfrm>
        <a:off x="3275920" y="433565"/>
        <a:ext cx="1831648" cy="1221098"/>
      </dsp:txXfrm>
    </dsp:sp>
    <dsp:sp modelId="{7B8CC71D-F0F8-473B-9037-3BF06019AE29}">
      <dsp:nvSpPr>
        <dsp:cNvPr id="0" name=""/>
        <dsp:cNvSpPr/>
      </dsp:nvSpPr>
      <dsp:spPr>
        <a:xfrm>
          <a:off x="5500188" y="433565"/>
          <a:ext cx="3052746" cy="1221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有限元基本思路</a:t>
          </a:r>
        </a:p>
      </dsp:txBody>
      <dsp:txXfrm>
        <a:off x="6110737" y="433565"/>
        <a:ext cx="1831648" cy="1221098"/>
      </dsp:txXfrm>
    </dsp:sp>
    <dsp:sp modelId="{99838F0F-B5B8-49E9-94BA-2A3EE126D3E5}">
      <dsp:nvSpPr>
        <dsp:cNvPr id="0" name=""/>
        <dsp:cNvSpPr/>
      </dsp:nvSpPr>
      <dsp:spPr>
        <a:xfrm>
          <a:off x="8247660" y="433565"/>
          <a:ext cx="3052746" cy="1221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有限元求解方法</a:t>
          </a:r>
        </a:p>
      </dsp:txBody>
      <dsp:txXfrm>
        <a:off x="8858209" y="433565"/>
        <a:ext cx="1831648" cy="1221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E1860-5156-40DC-9E59-743B1D417515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B25F-535F-4C5D-B1DA-56F763568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6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1E62-D991-4ED4-BFF3-EF64CEF0F5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0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5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0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60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9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08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244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7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00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95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94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62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9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9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172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9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3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32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10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0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25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72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82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93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95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1E62-D991-4ED4-BFF3-EF64CEF0F5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00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3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0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4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54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2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7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99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41" y="2130925"/>
            <a:ext cx="10365899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80" y="3887100"/>
            <a:ext cx="853662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1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3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5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31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6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5" y="274703"/>
            <a:ext cx="2743915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05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5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6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98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68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3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9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6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 anchor="t"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12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90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4" y="4407922"/>
            <a:ext cx="10365899" cy="136239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4" y="2907387"/>
            <a:ext cx="10365899" cy="1500534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6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18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7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037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79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555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312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068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84"/>
            <a:ext cx="5388320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3" y="1535469"/>
            <a:ext cx="539043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3" y="2175384"/>
            <a:ext cx="539043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82891" y="645413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118"/>
            <a:ext cx="4012129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5"/>
            <a:ext cx="6817442" cy="585446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434"/>
            <a:ext cx="4012129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2" y="4801717"/>
            <a:ext cx="7317105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2" y="612922"/>
            <a:ext cx="7317105" cy="4115753"/>
          </a:xfrm>
        </p:spPr>
        <p:txBody>
          <a:bodyPr/>
          <a:lstStyle>
            <a:lvl1pPr marL="0" indent="0">
              <a:buNone/>
              <a:defRPr sz="3300"/>
            </a:lvl1pPr>
            <a:lvl2pPr marL="475615" indent="0">
              <a:buNone/>
              <a:defRPr sz="2900"/>
            </a:lvl2pPr>
            <a:lvl3pPr marL="951865" indent="0">
              <a:buNone/>
              <a:defRPr sz="2500"/>
            </a:lvl3pPr>
            <a:lvl4pPr marL="1427480" indent="0">
              <a:buNone/>
              <a:defRPr sz="2100"/>
            </a:lvl4pPr>
            <a:lvl5pPr marL="1903730" indent="0">
              <a:buNone/>
              <a:defRPr sz="2100"/>
            </a:lvl5pPr>
            <a:lvl6pPr marL="2379345" indent="0">
              <a:buNone/>
              <a:defRPr sz="2100"/>
            </a:lvl6pPr>
            <a:lvl7pPr marL="2855595" indent="0">
              <a:buNone/>
              <a:defRPr sz="2100"/>
            </a:lvl7pPr>
            <a:lvl8pPr marL="3331210" indent="0">
              <a:buNone/>
              <a:defRPr sz="2100"/>
            </a:lvl8pPr>
            <a:lvl9pPr marL="380682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2" y="5368581"/>
            <a:ext cx="7317105" cy="805048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60" y="274706"/>
            <a:ext cx="10975658" cy="1143265"/>
          </a:xfrm>
          <a:prstGeom prst="rect">
            <a:avLst/>
          </a:prstGeom>
        </p:spPr>
        <p:txBody>
          <a:bodyPr vert="horz" lIns="95180" tIns="47590" rIns="95180" bIns="475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0" y="1600575"/>
            <a:ext cx="10975658" cy="4527011"/>
          </a:xfrm>
          <a:prstGeom prst="rect">
            <a:avLst/>
          </a:prstGeom>
        </p:spPr>
        <p:txBody>
          <a:bodyPr vert="horz" lIns="95180" tIns="47590" rIns="95180" bIns="475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62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3A585-CCD5-4E06-BCB4-AD2A7BDD6554}" type="datetimeFigureOut">
              <a:rPr lang="zh-CN" altLang="en-US" smtClean="0"/>
              <a:t>2020/10/11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7823"/>
            <a:ext cx="3861806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6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ctr" defTabSz="95123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870" indent="-356870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3430" indent="-297180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99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60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22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747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08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933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495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61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86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48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73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934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59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121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682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583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583"/>
              <a:t>2020/10/11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58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583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58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组合 410"/>
          <p:cNvGrpSpPr/>
          <p:nvPr/>
        </p:nvGrpSpPr>
        <p:grpSpPr>
          <a:xfrm>
            <a:off x="7244367" y="1954165"/>
            <a:ext cx="2940325" cy="2954117"/>
            <a:chOff x="6128821" y="1388791"/>
            <a:chExt cx="4182529" cy="4202150"/>
          </a:xfrm>
        </p:grpSpPr>
        <p:sp>
          <p:nvSpPr>
            <p:cNvPr id="419" name="Freeform 5"/>
            <p:cNvSpPr/>
            <p:nvPr/>
          </p:nvSpPr>
          <p:spPr bwMode="auto">
            <a:xfrm rot="10800000">
              <a:off x="6128821" y="2486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7" name="Freeform 5"/>
            <p:cNvSpPr/>
            <p:nvPr/>
          </p:nvSpPr>
          <p:spPr bwMode="auto">
            <a:xfrm rot="10800000">
              <a:off x="8047812" y="1388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5" name="Freeform 5"/>
            <p:cNvSpPr/>
            <p:nvPr/>
          </p:nvSpPr>
          <p:spPr bwMode="auto">
            <a:xfrm rot="10800000">
              <a:off x="8047812" y="3584786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98609" y="-251869"/>
            <a:ext cx="5253578" cy="7111285"/>
            <a:chOff x="6798609" y="-251869"/>
            <a:chExt cx="5253578" cy="7111285"/>
          </a:xfrm>
        </p:grpSpPr>
        <p:sp>
          <p:nvSpPr>
            <p:cNvPr id="421" name="Freeform 5"/>
            <p:cNvSpPr/>
            <p:nvPr/>
          </p:nvSpPr>
          <p:spPr bwMode="auto">
            <a:xfrm rot="10800000">
              <a:off x="7731152" y="1751506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2" name="Freeform 5"/>
            <p:cNvSpPr/>
            <p:nvPr/>
          </p:nvSpPr>
          <p:spPr bwMode="auto">
            <a:xfrm rot="10800000">
              <a:off x="7731152" y="4269844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3" name="Freeform 5"/>
            <p:cNvSpPr/>
            <p:nvPr/>
          </p:nvSpPr>
          <p:spPr bwMode="auto">
            <a:xfrm rot="10800000">
              <a:off x="9919526" y="3012713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424" name="直接连接符 423"/>
            <p:cNvCxnSpPr/>
            <p:nvPr/>
          </p:nvCxnSpPr>
          <p:spPr>
            <a:xfrm>
              <a:off x="10863943" y="3431223"/>
              <a:ext cx="1188244" cy="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 flipV="1">
              <a:off x="6955437" y="5111885"/>
              <a:ext cx="1008937" cy="174753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6798609" y="-251869"/>
              <a:ext cx="1165761" cy="2019159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4" name="组合 433"/>
            <p:cNvGrpSpPr/>
            <p:nvPr/>
          </p:nvGrpSpPr>
          <p:grpSpPr>
            <a:xfrm>
              <a:off x="8059703" y="2042916"/>
              <a:ext cx="303617" cy="258274"/>
              <a:chOff x="6339462" y="3747511"/>
              <a:chExt cx="907547" cy="772010"/>
            </a:xfrm>
            <a:solidFill>
              <a:schemeClr val="accent1"/>
            </a:solidFill>
          </p:grpSpPr>
          <p:sp>
            <p:nvSpPr>
              <p:cNvPr id="435" name="Rectangle 130"/>
              <p:cNvSpPr>
                <a:spLocks noChangeArrowheads="1"/>
              </p:cNvSpPr>
              <p:nvPr/>
            </p:nvSpPr>
            <p:spPr bwMode="auto">
              <a:xfrm>
                <a:off x="6339462" y="4489161"/>
                <a:ext cx="881523" cy="303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Freeform 131"/>
              <p:cNvSpPr/>
              <p:nvPr/>
            </p:nvSpPr>
            <p:spPr bwMode="auto">
              <a:xfrm>
                <a:off x="6398014" y="4350373"/>
                <a:ext cx="123608" cy="114934"/>
              </a:xfrm>
              <a:custGeom>
                <a:avLst/>
                <a:gdLst>
                  <a:gd name="T0" fmla="*/ 43 w 48"/>
                  <a:gd name="T1" fmla="*/ 45 h 45"/>
                  <a:gd name="T2" fmla="*/ 48 w 48"/>
                  <a:gd name="T3" fmla="*/ 39 h 45"/>
                  <a:gd name="T4" fmla="*/ 48 w 48"/>
                  <a:gd name="T5" fmla="*/ 0 h 45"/>
                  <a:gd name="T6" fmla="*/ 0 w 48"/>
                  <a:gd name="T7" fmla="*/ 8 h 45"/>
                  <a:gd name="T8" fmla="*/ 0 w 48"/>
                  <a:gd name="T9" fmla="*/ 39 h 45"/>
                  <a:gd name="T10" fmla="*/ 6 w 48"/>
                  <a:gd name="T11" fmla="*/ 45 h 45"/>
                  <a:gd name="T12" fmla="*/ 43 w 48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5">
                    <a:moveTo>
                      <a:pt x="43" y="45"/>
                    </a:moveTo>
                    <a:cubicBezTo>
                      <a:pt x="46" y="45"/>
                      <a:pt x="48" y="42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5"/>
                      <a:pt x="12" y="7"/>
                      <a:pt x="0" y="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3" y="45"/>
                      <a:pt x="6" y="45"/>
                    </a:cubicBezTo>
                    <a:lnTo>
                      <a:pt x="4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Freeform 132"/>
              <p:cNvSpPr/>
              <p:nvPr/>
            </p:nvSpPr>
            <p:spPr bwMode="auto">
              <a:xfrm>
                <a:off x="6557403" y="4299411"/>
                <a:ext cx="122524" cy="165896"/>
              </a:xfrm>
              <a:custGeom>
                <a:avLst/>
                <a:gdLst>
                  <a:gd name="T0" fmla="*/ 43 w 48"/>
                  <a:gd name="T1" fmla="*/ 65 h 65"/>
                  <a:gd name="T2" fmla="*/ 48 w 48"/>
                  <a:gd name="T3" fmla="*/ 59 h 65"/>
                  <a:gd name="T4" fmla="*/ 48 w 48"/>
                  <a:gd name="T5" fmla="*/ 0 h 65"/>
                  <a:gd name="T6" fmla="*/ 44 w 48"/>
                  <a:gd name="T7" fmla="*/ 2 h 65"/>
                  <a:gd name="T8" fmla="*/ 0 w 48"/>
                  <a:gd name="T9" fmla="*/ 16 h 65"/>
                  <a:gd name="T10" fmla="*/ 0 w 48"/>
                  <a:gd name="T11" fmla="*/ 59 h 65"/>
                  <a:gd name="T12" fmla="*/ 6 w 48"/>
                  <a:gd name="T13" fmla="*/ 65 h 65"/>
                  <a:gd name="T14" fmla="*/ 43 w 48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65">
                    <a:moveTo>
                      <a:pt x="43" y="65"/>
                    </a:moveTo>
                    <a:cubicBezTo>
                      <a:pt x="46" y="65"/>
                      <a:pt x="48" y="62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1"/>
                      <a:pt x="46" y="1"/>
                      <a:pt x="44" y="2"/>
                    </a:cubicBezTo>
                    <a:cubicBezTo>
                      <a:pt x="29" y="8"/>
                      <a:pt x="14" y="13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3" y="65"/>
                      <a:pt x="6" y="65"/>
                    </a:cubicBezTo>
                    <a:lnTo>
                      <a:pt x="4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Freeform 133"/>
              <p:cNvSpPr/>
              <p:nvPr/>
            </p:nvSpPr>
            <p:spPr bwMode="auto">
              <a:xfrm>
                <a:off x="6715709" y="4219174"/>
                <a:ext cx="123608" cy="246133"/>
              </a:xfrm>
              <a:custGeom>
                <a:avLst/>
                <a:gdLst>
                  <a:gd name="T0" fmla="*/ 43 w 48"/>
                  <a:gd name="T1" fmla="*/ 96 h 96"/>
                  <a:gd name="T2" fmla="*/ 48 w 48"/>
                  <a:gd name="T3" fmla="*/ 90 h 96"/>
                  <a:gd name="T4" fmla="*/ 48 w 48"/>
                  <a:gd name="T5" fmla="*/ 0 h 96"/>
                  <a:gd name="T6" fmla="*/ 0 w 48"/>
                  <a:gd name="T7" fmla="*/ 25 h 96"/>
                  <a:gd name="T8" fmla="*/ 0 w 48"/>
                  <a:gd name="T9" fmla="*/ 90 h 96"/>
                  <a:gd name="T10" fmla="*/ 6 w 48"/>
                  <a:gd name="T11" fmla="*/ 96 h 96"/>
                  <a:gd name="T12" fmla="*/ 43 w 48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96">
                    <a:moveTo>
                      <a:pt x="43" y="96"/>
                    </a:moveTo>
                    <a:cubicBezTo>
                      <a:pt x="46" y="96"/>
                      <a:pt x="48" y="93"/>
                      <a:pt x="48" y="9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10"/>
                      <a:pt x="17" y="18"/>
                      <a:pt x="0" y="2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3" y="96"/>
                      <a:pt x="6" y="96"/>
                    </a:cubicBezTo>
                    <a:lnTo>
                      <a:pt x="43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Freeform 134"/>
              <p:cNvSpPr/>
              <p:nvPr/>
            </p:nvSpPr>
            <p:spPr bwMode="auto">
              <a:xfrm>
                <a:off x="6875099" y="4100987"/>
                <a:ext cx="123608" cy="364319"/>
              </a:xfrm>
              <a:custGeom>
                <a:avLst/>
                <a:gdLst>
                  <a:gd name="T0" fmla="*/ 43 w 48"/>
                  <a:gd name="T1" fmla="*/ 142 h 142"/>
                  <a:gd name="T2" fmla="*/ 48 w 48"/>
                  <a:gd name="T3" fmla="*/ 136 h 142"/>
                  <a:gd name="T4" fmla="*/ 48 w 48"/>
                  <a:gd name="T5" fmla="*/ 0 h 142"/>
                  <a:gd name="T6" fmla="*/ 32 w 48"/>
                  <a:gd name="T7" fmla="*/ 14 h 142"/>
                  <a:gd name="T8" fmla="*/ 0 w 48"/>
                  <a:gd name="T9" fmla="*/ 37 h 142"/>
                  <a:gd name="T10" fmla="*/ 0 w 48"/>
                  <a:gd name="T11" fmla="*/ 136 h 142"/>
                  <a:gd name="T12" fmla="*/ 6 w 48"/>
                  <a:gd name="T13" fmla="*/ 142 h 142"/>
                  <a:gd name="T14" fmla="*/ 43 w 48"/>
                  <a:gd name="T1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142">
                    <a:moveTo>
                      <a:pt x="43" y="142"/>
                    </a:moveTo>
                    <a:cubicBezTo>
                      <a:pt x="46" y="142"/>
                      <a:pt x="48" y="139"/>
                      <a:pt x="48" y="1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3" y="5"/>
                      <a:pt x="37" y="10"/>
                      <a:pt x="32" y="14"/>
                    </a:cubicBezTo>
                    <a:cubicBezTo>
                      <a:pt x="21" y="23"/>
                      <a:pt x="11" y="30"/>
                      <a:pt x="0" y="37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9"/>
                      <a:pt x="3" y="142"/>
                      <a:pt x="6" y="142"/>
                    </a:cubicBezTo>
                    <a:lnTo>
                      <a:pt x="43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Freeform 135"/>
              <p:cNvSpPr/>
              <p:nvPr/>
            </p:nvSpPr>
            <p:spPr bwMode="auto">
              <a:xfrm>
                <a:off x="7034488" y="3927502"/>
                <a:ext cx="122524" cy="537805"/>
              </a:xfrm>
              <a:custGeom>
                <a:avLst/>
                <a:gdLst>
                  <a:gd name="T0" fmla="*/ 43 w 48"/>
                  <a:gd name="T1" fmla="*/ 210 h 210"/>
                  <a:gd name="T2" fmla="*/ 48 w 48"/>
                  <a:gd name="T3" fmla="*/ 204 h 210"/>
                  <a:gd name="T4" fmla="*/ 48 w 48"/>
                  <a:gd name="T5" fmla="*/ 0 h 210"/>
                  <a:gd name="T6" fmla="*/ 0 w 48"/>
                  <a:gd name="T7" fmla="*/ 56 h 210"/>
                  <a:gd name="T8" fmla="*/ 0 w 48"/>
                  <a:gd name="T9" fmla="*/ 204 h 210"/>
                  <a:gd name="T10" fmla="*/ 6 w 48"/>
                  <a:gd name="T11" fmla="*/ 210 h 210"/>
                  <a:gd name="T12" fmla="*/ 43 w 48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10">
                    <a:moveTo>
                      <a:pt x="43" y="210"/>
                    </a:moveTo>
                    <a:cubicBezTo>
                      <a:pt x="46" y="210"/>
                      <a:pt x="48" y="207"/>
                      <a:pt x="48" y="20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20"/>
                      <a:pt x="17" y="39"/>
                      <a:pt x="0" y="56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7"/>
                      <a:pt x="3" y="210"/>
                      <a:pt x="6" y="210"/>
                    </a:cubicBezTo>
                    <a:lnTo>
                      <a:pt x="43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Freeform 136"/>
              <p:cNvSpPr/>
              <p:nvPr/>
            </p:nvSpPr>
            <p:spPr bwMode="auto">
              <a:xfrm>
                <a:off x="6343800" y="3747511"/>
                <a:ext cx="903209" cy="587682"/>
              </a:xfrm>
              <a:custGeom>
                <a:avLst/>
                <a:gdLst>
                  <a:gd name="T0" fmla="*/ 350 w 352"/>
                  <a:gd name="T1" fmla="*/ 58 h 229"/>
                  <a:gd name="T2" fmla="*/ 335 w 352"/>
                  <a:gd name="T3" fmla="*/ 8 h 229"/>
                  <a:gd name="T4" fmla="*/ 322 w 352"/>
                  <a:gd name="T5" fmla="*/ 2 h 229"/>
                  <a:gd name="T6" fmla="*/ 273 w 352"/>
                  <a:gd name="T7" fmla="*/ 17 h 229"/>
                  <a:gd name="T8" fmla="*/ 266 w 352"/>
                  <a:gd name="T9" fmla="*/ 30 h 229"/>
                  <a:gd name="T10" fmla="*/ 279 w 352"/>
                  <a:gd name="T11" fmla="*/ 36 h 229"/>
                  <a:gd name="T12" fmla="*/ 304 w 352"/>
                  <a:gd name="T13" fmla="*/ 29 h 229"/>
                  <a:gd name="T14" fmla="*/ 219 w 352"/>
                  <a:gd name="T15" fmla="*/ 121 h 229"/>
                  <a:gd name="T16" fmla="*/ 71 w 352"/>
                  <a:gd name="T17" fmla="*/ 194 h 229"/>
                  <a:gd name="T18" fmla="*/ 0 w 352"/>
                  <a:gd name="T19" fmla="*/ 205 h 229"/>
                  <a:gd name="T20" fmla="*/ 0 w 352"/>
                  <a:gd name="T21" fmla="*/ 205 h 229"/>
                  <a:gd name="T22" fmla="*/ 0 w 352"/>
                  <a:gd name="T23" fmla="*/ 229 h 229"/>
                  <a:gd name="T24" fmla="*/ 0 w 352"/>
                  <a:gd name="T25" fmla="*/ 229 h 229"/>
                  <a:gd name="T26" fmla="*/ 125 w 352"/>
                  <a:gd name="T27" fmla="*/ 202 h 229"/>
                  <a:gd name="T28" fmla="*/ 234 w 352"/>
                  <a:gd name="T29" fmla="*/ 139 h 229"/>
                  <a:gd name="T30" fmla="*/ 324 w 352"/>
                  <a:gd name="T31" fmla="*/ 41 h 229"/>
                  <a:gd name="T32" fmla="*/ 331 w 352"/>
                  <a:gd name="T33" fmla="*/ 64 h 229"/>
                  <a:gd name="T34" fmla="*/ 344 w 352"/>
                  <a:gd name="T35" fmla="*/ 70 h 229"/>
                  <a:gd name="T36" fmla="*/ 350 w 352"/>
                  <a:gd name="T37" fmla="*/ 5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2" h="229">
                    <a:moveTo>
                      <a:pt x="350" y="58"/>
                    </a:moveTo>
                    <a:cubicBezTo>
                      <a:pt x="335" y="8"/>
                      <a:pt x="335" y="8"/>
                      <a:pt x="335" y="8"/>
                    </a:cubicBezTo>
                    <a:cubicBezTo>
                      <a:pt x="333" y="3"/>
                      <a:pt x="327" y="0"/>
                      <a:pt x="322" y="2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68" y="19"/>
                      <a:pt x="265" y="25"/>
                      <a:pt x="266" y="30"/>
                    </a:cubicBezTo>
                    <a:cubicBezTo>
                      <a:pt x="268" y="35"/>
                      <a:pt x="274" y="38"/>
                      <a:pt x="279" y="36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278" y="67"/>
                      <a:pt x="249" y="97"/>
                      <a:pt x="219" y="121"/>
                    </a:cubicBezTo>
                    <a:cubicBezTo>
                      <a:pt x="166" y="163"/>
                      <a:pt x="112" y="184"/>
                      <a:pt x="71" y="194"/>
                    </a:cubicBezTo>
                    <a:cubicBezTo>
                      <a:pt x="29" y="205"/>
                      <a:pt x="1" y="205"/>
                      <a:pt x="0" y="205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3" y="229"/>
                      <a:pt x="56" y="229"/>
                      <a:pt x="125" y="202"/>
                    </a:cubicBezTo>
                    <a:cubicBezTo>
                      <a:pt x="159" y="189"/>
                      <a:pt x="197" y="169"/>
                      <a:pt x="234" y="139"/>
                    </a:cubicBezTo>
                    <a:cubicBezTo>
                      <a:pt x="265" y="114"/>
                      <a:pt x="296" y="82"/>
                      <a:pt x="324" y="41"/>
                    </a:cubicBezTo>
                    <a:cubicBezTo>
                      <a:pt x="331" y="64"/>
                      <a:pt x="331" y="64"/>
                      <a:pt x="331" y="64"/>
                    </a:cubicBezTo>
                    <a:cubicBezTo>
                      <a:pt x="333" y="69"/>
                      <a:pt x="339" y="72"/>
                      <a:pt x="344" y="70"/>
                    </a:cubicBezTo>
                    <a:cubicBezTo>
                      <a:pt x="349" y="69"/>
                      <a:pt x="352" y="63"/>
                      <a:pt x="35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Freeform 137"/>
              <p:cNvSpPr/>
              <p:nvPr/>
            </p:nvSpPr>
            <p:spPr bwMode="auto">
              <a:xfrm>
                <a:off x="6375243" y="3837506"/>
                <a:ext cx="217941" cy="353477"/>
              </a:xfrm>
              <a:custGeom>
                <a:avLst/>
                <a:gdLst>
                  <a:gd name="T0" fmla="*/ 57 w 85"/>
                  <a:gd name="T1" fmla="*/ 104 h 138"/>
                  <a:gd name="T2" fmla="*/ 45 w 85"/>
                  <a:gd name="T3" fmla="*/ 108 h 138"/>
                  <a:gd name="T4" fmla="*/ 30 w 85"/>
                  <a:gd name="T5" fmla="*/ 105 h 138"/>
                  <a:gd name="T6" fmla="*/ 20 w 85"/>
                  <a:gd name="T7" fmla="*/ 100 h 138"/>
                  <a:gd name="T8" fmla="*/ 19 w 85"/>
                  <a:gd name="T9" fmla="*/ 98 h 138"/>
                  <a:gd name="T10" fmla="*/ 19 w 85"/>
                  <a:gd name="T11" fmla="*/ 98 h 138"/>
                  <a:gd name="T12" fmla="*/ 19 w 85"/>
                  <a:gd name="T13" fmla="*/ 98 h 138"/>
                  <a:gd name="T14" fmla="*/ 19 w 85"/>
                  <a:gd name="T15" fmla="*/ 97 h 138"/>
                  <a:gd name="T16" fmla="*/ 13 w 85"/>
                  <a:gd name="T17" fmla="*/ 94 h 138"/>
                  <a:gd name="T18" fmla="*/ 3 w 85"/>
                  <a:gd name="T19" fmla="*/ 101 h 138"/>
                  <a:gd name="T20" fmla="*/ 3 w 85"/>
                  <a:gd name="T21" fmla="*/ 109 h 138"/>
                  <a:gd name="T22" fmla="*/ 33 w 85"/>
                  <a:gd name="T23" fmla="*/ 125 h 138"/>
                  <a:gd name="T24" fmla="*/ 33 w 85"/>
                  <a:gd name="T25" fmla="*/ 135 h 138"/>
                  <a:gd name="T26" fmla="*/ 36 w 85"/>
                  <a:gd name="T27" fmla="*/ 138 h 138"/>
                  <a:gd name="T28" fmla="*/ 46 w 85"/>
                  <a:gd name="T29" fmla="*/ 138 h 138"/>
                  <a:gd name="T30" fmla="*/ 49 w 85"/>
                  <a:gd name="T31" fmla="*/ 135 h 138"/>
                  <a:gd name="T32" fmla="*/ 49 w 85"/>
                  <a:gd name="T33" fmla="*/ 126 h 138"/>
                  <a:gd name="T34" fmla="*/ 72 w 85"/>
                  <a:gd name="T35" fmla="*/ 118 h 138"/>
                  <a:gd name="T36" fmla="*/ 81 w 85"/>
                  <a:gd name="T37" fmla="*/ 86 h 138"/>
                  <a:gd name="T38" fmla="*/ 49 w 85"/>
                  <a:gd name="T39" fmla="*/ 62 h 138"/>
                  <a:gd name="T40" fmla="*/ 47 w 85"/>
                  <a:gd name="T41" fmla="*/ 61 h 138"/>
                  <a:gd name="T42" fmla="*/ 35 w 85"/>
                  <a:gd name="T43" fmla="*/ 56 h 138"/>
                  <a:gd name="T44" fmla="*/ 34 w 85"/>
                  <a:gd name="T45" fmla="*/ 56 h 138"/>
                  <a:gd name="T46" fmla="*/ 25 w 85"/>
                  <a:gd name="T47" fmla="*/ 49 h 138"/>
                  <a:gd name="T48" fmla="*/ 27 w 85"/>
                  <a:gd name="T49" fmla="*/ 36 h 138"/>
                  <a:gd name="T50" fmla="*/ 41 w 85"/>
                  <a:gd name="T51" fmla="*/ 31 h 138"/>
                  <a:gd name="T52" fmla="*/ 51 w 85"/>
                  <a:gd name="T53" fmla="*/ 32 h 138"/>
                  <a:gd name="T54" fmla="*/ 61 w 85"/>
                  <a:gd name="T55" fmla="*/ 39 h 138"/>
                  <a:gd name="T56" fmla="*/ 62 w 85"/>
                  <a:gd name="T57" fmla="*/ 40 h 138"/>
                  <a:gd name="T58" fmla="*/ 62 w 85"/>
                  <a:gd name="T59" fmla="*/ 40 h 138"/>
                  <a:gd name="T60" fmla="*/ 62 w 85"/>
                  <a:gd name="T61" fmla="*/ 41 h 138"/>
                  <a:gd name="T62" fmla="*/ 68 w 85"/>
                  <a:gd name="T63" fmla="*/ 44 h 138"/>
                  <a:gd name="T64" fmla="*/ 78 w 85"/>
                  <a:gd name="T65" fmla="*/ 38 h 138"/>
                  <a:gd name="T66" fmla="*/ 78 w 85"/>
                  <a:gd name="T67" fmla="*/ 29 h 138"/>
                  <a:gd name="T68" fmla="*/ 56 w 85"/>
                  <a:gd name="T69" fmla="*/ 14 h 138"/>
                  <a:gd name="T70" fmla="*/ 49 w 85"/>
                  <a:gd name="T71" fmla="*/ 13 h 138"/>
                  <a:gd name="T72" fmla="*/ 49 w 85"/>
                  <a:gd name="T73" fmla="*/ 3 h 138"/>
                  <a:gd name="T74" fmla="*/ 46 w 85"/>
                  <a:gd name="T75" fmla="*/ 0 h 138"/>
                  <a:gd name="T76" fmla="*/ 36 w 85"/>
                  <a:gd name="T77" fmla="*/ 0 h 138"/>
                  <a:gd name="T78" fmla="*/ 33 w 85"/>
                  <a:gd name="T79" fmla="*/ 3 h 138"/>
                  <a:gd name="T80" fmla="*/ 33 w 85"/>
                  <a:gd name="T81" fmla="*/ 13 h 138"/>
                  <a:gd name="T82" fmla="*/ 12 w 85"/>
                  <a:gd name="T83" fmla="*/ 24 h 138"/>
                  <a:gd name="T84" fmla="*/ 5 w 85"/>
                  <a:gd name="T85" fmla="*/ 56 h 138"/>
                  <a:gd name="T86" fmla="*/ 17 w 85"/>
                  <a:gd name="T87" fmla="*/ 68 h 138"/>
                  <a:gd name="T88" fmla="*/ 47 w 85"/>
                  <a:gd name="T89" fmla="*/ 83 h 138"/>
                  <a:gd name="T90" fmla="*/ 51 w 85"/>
                  <a:gd name="T91" fmla="*/ 85 h 138"/>
                  <a:gd name="T92" fmla="*/ 59 w 85"/>
                  <a:gd name="T93" fmla="*/ 92 h 138"/>
                  <a:gd name="T94" fmla="*/ 57 w 85"/>
                  <a:gd name="T95" fmla="*/ 10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" h="138">
                    <a:moveTo>
                      <a:pt x="57" y="104"/>
                    </a:moveTo>
                    <a:cubicBezTo>
                      <a:pt x="54" y="107"/>
                      <a:pt x="50" y="108"/>
                      <a:pt x="45" y="108"/>
                    </a:cubicBezTo>
                    <a:cubicBezTo>
                      <a:pt x="40" y="108"/>
                      <a:pt x="35" y="107"/>
                      <a:pt x="30" y="105"/>
                    </a:cubicBezTo>
                    <a:cubicBezTo>
                      <a:pt x="27" y="104"/>
                      <a:pt x="23" y="102"/>
                      <a:pt x="20" y="100"/>
                    </a:cubicBezTo>
                    <a:cubicBezTo>
                      <a:pt x="20" y="99"/>
                      <a:pt x="20" y="99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7" y="95"/>
                      <a:pt x="15" y="94"/>
                      <a:pt x="13" y="94"/>
                    </a:cubicBezTo>
                    <a:cubicBezTo>
                      <a:pt x="9" y="94"/>
                      <a:pt x="5" y="97"/>
                      <a:pt x="3" y="101"/>
                    </a:cubicBezTo>
                    <a:cubicBezTo>
                      <a:pt x="1" y="104"/>
                      <a:pt x="1" y="107"/>
                      <a:pt x="3" y="109"/>
                    </a:cubicBezTo>
                    <a:cubicBezTo>
                      <a:pt x="8" y="118"/>
                      <a:pt x="21" y="123"/>
                      <a:pt x="33" y="125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3" y="137"/>
                      <a:pt x="35" y="138"/>
                      <a:pt x="3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9" y="137"/>
                      <a:pt x="49" y="135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59" y="125"/>
                      <a:pt x="67" y="122"/>
                      <a:pt x="72" y="118"/>
                    </a:cubicBezTo>
                    <a:cubicBezTo>
                      <a:pt x="81" y="109"/>
                      <a:pt x="85" y="97"/>
                      <a:pt x="81" y="86"/>
                    </a:cubicBezTo>
                    <a:cubicBezTo>
                      <a:pt x="77" y="74"/>
                      <a:pt x="61" y="67"/>
                      <a:pt x="49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3" y="59"/>
                      <a:pt x="37" y="57"/>
                      <a:pt x="35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0" y="54"/>
                      <a:pt x="27" y="52"/>
                      <a:pt x="25" y="49"/>
                    </a:cubicBezTo>
                    <a:cubicBezTo>
                      <a:pt x="23" y="45"/>
                      <a:pt x="23" y="39"/>
                      <a:pt x="27" y="36"/>
                    </a:cubicBezTo>
                    <a:cubicBezTo>
                      <a:pt x="32" y="32"/>
                      <a:pt x="37" y="31"/>
                      <a:pt x="41" y="31"/>
                    </a:cubicBezTo>
                    <a:cubicBezTo>
                      <a:pt x="44" y="31"/>
                      <a:pt x="48" y="31"/>
                      <a:pt x="51" y="32"/>
                    </a:cubicBezTo>
                    <a:cubicBezTo>
                      <a:pt x="54" y="33"/>
                      <a:pt x="58" y="36"/>
                      <a:pt x="61" y="39"/>
                    </a:cubicBezTo>
                    <a:cubicBezTo>
                      <a:pt x="61" y="39"/>
                      <a:pt x="61" y="39"/>
                      <a:pt x="62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4" y="43"/>
                      <a:pt x="66" y="44"/>
                      <a:pt x="68" y="44"/>
                    </a:cubicBezTo>
                    <a:cubicBezTo>
                      <a:pt x="72" y="44"/>
                      <a:pt x="76" y="41"/>
                      <a:pt x="78" y="38"/>
                    </a:cubicBezTo>
                    <a:cubicBezTo>
                      <a:pt x="80" y="35"/>
                      <a:pt x="80" y="32"/>
                      <a:pt x="78" y="29"/>
                    </a:cubicBezTo>
                    <a:cubicBezTo>
                      <a:pt x="74" y="22"/>
                      <a:pt x="64" y="17"/>
                      <a:pt x="56" y="14"/>
                    </a:cubicBezTo>
                    <a:cubicBezTo>
                      <a:pt x="54" y="14"/>
                      <a:pt x="51" y="13"/>
                      <a:pt x="49" y="1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47" y="0"/>
                      <a:pt x="4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1"/>
                      <a:pt x="33" y="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25" y="15"/>
                      <a:pt x="17" y="18"/>
                      <a:pt x="12" y="24"/>
                    </a:cubicBezTo>
                    <a:cubicBezTo>
                      <a:pt x="3" y="32"/>
                      <a:pt x="0" y="45"/>
                      <a:pt x="5" y="56"/>
                    </a:cubicBezTo>
                    <a:cubicBezTo>
                      <a:pt x="8" y="62"/>
                      <a:pt x="12" y="66"/>
                      <a:pt x="17" y="68"/>
                    </a:cubicBezTo>
                    <a:cubicBezTo>
                      <a:pt x="20" y="70"/>
                      <a:pt x="38" y="79"/>
                      <a:pt x="47" y="83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5" y="87"/>
                      <a:pt x="58" y="89"/>
                      <a:pt x="59" y="92"/>
                    </a:cubicBezTo>
                    <a:cubicBezTo>
                      <a:pt x="61" y="96"/>
                      <a:pt x="60" y="102"/>
                      <a:pt x="57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3" name="组合 442"/>
            <p:cNvGrpSpPr/>
            <p:nvPr/>
          </p:nvGrpSpPr>
          <p:grpSpPr>
            <a:xfrm>
              <a:off x="8062201" y="4560896"/>
              <a:ext cx="300352" cy="258999"/>
              <a:chOff x="3548515" y="964154"/>
              <a:chExt cx="897787" cy="774179"/>
            </a:xfrm>
            <a:solidFill>
              <a:schemeClr val="accent2"/>
            </a:solidFill>
          </p:grpSpPr>
          <p:sp>
            <p:nvSpPr>
              <p:cNvPr id="444" name="Freeform 222"/>
              <p:cNvSpPr/>
              <p:nvPr/>
            </p:nvSpPr>
            <p:spPr bwMode="auto">
              <a:xfrm>
                <a:off x="3548515" y="964154"/>
                <a:ext cx="897787" cy="774179"/>
              </a:xfrm>
              <a:custGeom>
                <a:avLst/>
                <a:gdLst>
                  <a:gd name="T0" fmla="*/ 28 w 828"/>
                  <a:gd name="T1" fmla="*/ 686 h 714"/>
                  <a:gd name="T2" fmla="*/ 28 w 828"/>
                  <a:gd name="T3" fmla="*/ 605 h 714"/>
                  <a:gd name="T4" fmla="*/ 66 w 828"/>
                  <a:gd name="T5" fmla="*/ 605 h 714"/>
                  <a:gd name="T6" fmla="*/ 66 w 828"/>
                  <a:gd name="T7" fmla="*/ 577 h 714"/>
                  <a:gd name="T8" fmla="*/ 28 w 828"/>
                  <a:gd name="T9" fmla="*/ 577 h 714"/>
                  <a:gd name="T10" fmla="*/ 28 w 828"/>
                  <a:gd name="T11" fmla="*/ 435 h 714"/>
                  <a:gd name="T12" fmla="*/ 66 w 828"/>
                  <a:gd name="T13" fmla="*/ 435 h 714"/>
                  <a:gd name="T14" fmla="*/ 66 w 828"/>
                  <a:gd name="T15" fmla="*/ 407 h 714"/>
                  <a:gd name="T16" fmla="*/ 28 w 828"/>
                  <a:gd name="T17" fmla="*/ 407 h 714"/>
                  <a:gd name="T18" fmla="*/ 28 w 828"/>
                  <a:gd name="T19" fmla="*/ 265 h 714"/>
                  <a:gd name="T20" fmla="*/ 66 w 828"/>
                  <a:gd name="T21" fmla="*/ 265 h 714"/>
                  <a:gd name="T22" fmla="*/ 66 w 828"/>
                  <a:gd name="T23" fmla="*/ 236 h 714"/>
                  <a:gd name="T24" fmla="*/ 28 w 828"/>
                  <a:gd name="T25" fmla="*/ 236 h 714"/>
                  <a:gd name="T26" fmla="*/ 28 w 828"/>
                  <a:gd name="T27" fmla="*/ 94 h 714"/>
                  <a:gd name="T28" fmla="*/ 66 w 828"/>
                  <a:gd name="T29" fmla="*/ 94 h 714"/>
                  <a:gd name="T30" fmla="*/ 66 w 828"/>
                  <a:gd name="T31" fmla="*/ 66 h 714"/>
                  <a:gd name="T32" fmla="*/ 28 w 828"/>
                  <a:gd name="T33" fmla="*/ 66 h 714"/>
                  <a:gd name="T34" fmla="*/ 28 w 828"/>
                  <a:gd name="T35" fmla="*/ 0 h 714"/>
                  <a:gd name="T36" fmla="*/ 0 w 828"/>
                  <a:gd name="T37" fmla="*/ 0 h 714"/>
                  <a:gd name="T38" fmla="*/ 0 w 828"/>
                  <a:gd name="T39" fmla="*/ 714 h 714"/>
                  <a:gd name="T40" fmla="*/ 828 w 828"/>
                  <a:gd name="T41" fmla="*/ 714 h 714"/>
                  <a:gd name="T42" fmla="*/ 828 w 828"/>
                  <a:gd name="T43" fmla="*/ 686 h 714"/>
                  <a:gd name="T44" fmla="*/ 28 w 828"/>
                  <a:gd name="T45" fmla="*/ 686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8" h="714">
                    <a:moveTo>
                      <a:pt x="28" y="686"/>
                    </a:moveTo>
                    <a:lnTo>
                      <a:pt x="28" y="605"/>
                    </a:lnTo>
                    <a:lnTo>
                      <a:pt x="66" y="605"/>
                    </a:lnTo>
                    <a:lnTo>
                      <a:pt x="66" y="577"/>
                    </a:lnTo>
                    <a:lnTo>
                      <a:pt x="28" y="577"/>
                    </a:lnTo>
                    <a:lnTo>
                      <a:pt x="28" y="435"/>
                    </a:lnTo>
                    <a:lnTo>
                      <a:pt x="66" y="435"/>
                    </a:lnTo>
                    <a:lnTo>
                      <a:pt x="66" y="407"/>
                    </a:lnTo>
                    <a:lnTo>
                      <a:pt x="28" y="407"/>
                    </a:lnTo>
                    <a:lnTo>
                      <a:pt x="28" y="265"/>
                    </a:lnTo>
                    <a:lnTo>
                      <a:pt x="66" y="265"/>
                    </a:lnTo>
                    <a:lnTo>
                      <a:pt x="66" y="236"/>
                    </a:lnTo>
                    <a:lnTo>
                      <a:pt x="28" y="236"/>
                    </a:lnTo>
                    <a:lnTo>
                      <a:pt x="28" y="94"/>
                    </a:lnTo>
                    <a:lnTo>
                      <a:pt x="66" y="94"/>
                    </a:lnTo>
                    <a:lnTo>
                      <a:pt x="66" y="66"/>
                    </a:lnTo>
                    <a:lnTo>
                      <a:pt x="28" y="6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714"/>
                    </a:lnTo>
                    <a:lnTo>
                      <a:pt x="828" y="714"/>
                    </a:lnTo>
                    <a:lnTo>
                      <a:pt x="828" y="686"/>
                    </a:lnTo>
                    <a:lnTo>
                      <a:pt x="28" y="6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Freeform 223"/>
              <p:cNvSpPr/>
              <p:nvPr/>
            </p:nvSpPr>
            <p:spPr bwMode="auto">
              <a:xfrm>
                <a:off x="3681882" y="1381603"/>
                <a:ext cx="125777" cy="303599"/>
              </a:xfrm>
              <a:custGeom>
                <a:avLst/>
                <a:gdLst>
                  <a:gd name="T0" fmla="*/ 6 w 49"/>
                  <a:gd name="T1" fmla="*/ 118 h 118"/>
                  <a:gd name="T2" fmla="*/ 43 w 49"/>
                  <a:gd name="T3" fmla="*/ 118 h 118"/>
                  <a:gd name="T4" fmla="*/ 49 w 49"/>
                  <a:gd name="T5" fmla="*/ 112 h 118"/>
                  <a:gd name="T6" fmla="*/ 49 w 49"/>
                  <a:gd name="T7" fmla="*/ 6 h 118"/>
                  <a:gd name="T8" fmla="*/ 43 w 49"/>
                  <a:gd name="T9" fmla="*/ 0 h 118"/>
                  <a:gd name="T10" fmla="*/ 6 w 49"/>
                  <a:gd name="T11" fmla="*/ 0 h 118"/>
                  <a:gd name="T12" fmla="*/ 0 w 49"/>
                  <a:gd name="T13" fmla="*/ 6 h 118"/>
                  <a:gd name="T14" fmla="*/ 0 w 49"/>
                  <a:gd name="T15" fmla="*/ 112 h 118"/>
                  <a:gd name="T16" fmla="*/ 6 w 49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18">
                    <a:moveTo>
                      <a:pt x="6" y="118"/>
                    </a:moveTo>
                    <a:cubicBezTo>
                      <a:pt x="43" y="118"/>
                      <a:pt x="43" y="118"/>
                      <a:pt x="43" y="118"/>
                    </a:cubicBezTo>
                    <a:cubicBezTo>
                      <a:pt x="46" y="118"/>
                      <a:pt x="49" y="115"/>
                      <a:pt x="49" y="112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3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3" y="118"/>
                      <a:pt x="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Freeform 224"/>
              <p:cNvSpPr/>
              <p:nvPr/>
            </p:nvSpPr>
            <p:spPr bwMode="auto">
              <a:xfrm>
                <a:off x="3879222" y="1274259"/>
                <a:ext cx="123608" cy="410944"/>
              </a:xfrm>
              <a:custGeom>
                <a:avLst/>
                <a:gdLst>
                  <a:gd name="T0" fmla="*/ 5 w 48"/>
                  <a:gd name="T1" fmla="*/ 160 h 160"/>
                  <a:gd name="T2" fmla="*/ 43 w 48"/>
                  <a:gd name="T3" fmla="*/ 160 h 160"/>
                  <a:gd name="T4" fmla="*/ 48 w 48"/>
                  <a:gd name="T5" fmla="*/ 154 h 160"/>
                  <a:gd name="T6" fmla="*/ 48 w 48"/>
                  <a:gd name="T7" fmla="*/ 6 h 160"/>
                  <a:gd name="T8" fmla="*/ 43 w 48"/>
                  <a:gd name="T9" fmla="*/ 0 h 160"/>
                  <a:gd name="T10" fmla="*/ 5 w 48"/>
                  <a:gd name="T11" fmla="*/ 0 h 160"/>
                  <a:gd name="T12" fmla="*/ 0 w 48"/>
                  <a:gd name="T13" fmla="*/ 6 h 160"/>
                  <a:gd name="T14" fmla="*/ 0 w 48"/>
                  <a:gd name="T15" fmla="*/ 154 h 160"/>
                  <a:gd name="T16" fmla="*/ 5 w 48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0">
                    <a:moveTo>
                      <a:pt x="5" y="160"/>
                    </a:moveTo>
                    <a:cubicBezTo>
                      <a:pt x="43" y="160"/>
                      <a:pt x="43" y="160"/>
                      <a:pt x="43" y="160"/>
                    </a:cubicBezTo>
                    <a:cubicBezTo>
                      <a:pt x="46" y="160"/>
                      <a:pt x="48" y="157"/>
                      <a:pt x="48" y="15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2"/>
                      <a:pt x="46" y="0"/>
                      <a:pt x="4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60"/>
                      <a:pt x="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Freeform 225"/>
              <p:cNvSpPr/>
              <p:nvPr/>
            </p:nvSpPr>
            <p:spPr bwMode="auto">
              <a:xfrm>
                <a:off x="4074393" y="1166915"/>
                <a:ext cx="125777" cy="518288"/>
              </a:xfrm>
              <a:custGeom>
                <a:avLst/>
                <a:gdLst>
                  <a:gd name="T0" fmla="*/ 6 w 49"/>
                  <a:gd name="T1" fmla="*/ 202 h 202"/>
                  <a:gd name="T2" fmla="*/ 43 w 49"/>
                  <a:gd name="T3" fmla="*/ 202 h 202"/>
                  <a:gd name="T4" fmla="*/ 49 w 49"/>
                  <a:gd name="T5" fmla="*/ 196 h 202"/>
                  <a:gd name="T6" fmla="*/ 49 w 49"/>
                  <a:gd name="T7" fmla="*/ 5 h 202"/>
                  <a:gd name="T8" fmla="*/ 43 w 49"/>
                  <a:gd name="T9" fmla="*/ 0 h 202"/>
                  <a:gd name="T10" fmla="*/ 6 w 49"/>
                  <a:gd name="T11" fmla="*/ 0 h 202"/>
                  <a:gd name="T12" fmla="*/ 0 w 49"/>
                  <a:gd name="T13" fmla="*/ 5 h 202"/>
                  <a:gd name="T14" fmla="*/ 0 w 49"/>
                  <a:gd name="T15" fmla="*/ 196 h 202"/>
                  <a:gd name="T16" fmla="*/ 6 w 49"/>
                  <a:gd name="T17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02">
                    <a:moveTo>
                      <a:pt x="6" y="202"/>
                    </a:moveTo>
                    <a:cubicBezTo>
                      <a:pt x="43" y="202"/>
                      <a:pt x="43" y="202"/>
                      <a:pt x="43" y="202"/>
                    </a:cubicBezTo>
                    <a:cubicBezTo>
                      <a:pt x="46" y="202"/>
                      <a:pt x="49" y="199"/>
                      <a:pt x="49" y="196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9"/>
                      <a:pt x="3" y="202"/>
                      <a:pt x="6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Freeform 226"/>
              <p:cNvSpPr/>
              <p:nvPr/>
            </p:nvSpPr>
            <p:spPr bwMode="auto">
              <a:xfrm>
                <a:off x="4271732" y="1058486"/>
                <a:ext cx="125777" cy="626716"/>
              </a:xfrm>
              <a:custGeom>
                <a:avLst/>
                <a:gdLst>
                  <a:gd name="T0" fmla="*/ 6 w 49"/>
                  <a:gd name="T1" fmla="*/ 244 h 244"/>
                  <a:gd name="T2" fmla="*/ 43 w 49"/>
                  <a:gd name="T3" fmla="*/ 244 h 244"/>
                  <a:gd name="T4" fmla="*/ 49 w 49"/>
                  <a:gd name="T5" fmla="*/ 238 h 244"/>
                  <a:gd name="T6" fmla="*/ 49 w 49"/>
                  <a:gd name="T7" fmla="*/ 5 h 244"/>
                  <a:gd name="T8" fmla="*/ 43 w 49"/>
                  <a:gd name="T9" fmla="*/ 0 h 244"/>
                  <a:gd name="T10" fmla="*/ 6 w 49"/>
                  <a:gd name="T11" fmla="*/ 0 h 244"/>
                  <a:gd name="T12" fmla="*/ 0 w 49"/>
                  <a:gd name="T13" fmla="*/ 5 h 244"/>
                  <a:gd name="T14" fmla="*/ 0 w 49"/>
                  <a:gd name="T15" fmla="*/ 238 h 244"/>
                  <a:gd name="T16" fmla="*/ 6 w 49"/>
                  <a:gd name="T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44">
                    <a:moveTo>
                      <a:pt x="6" y="244"/>
                    </a:moveTo>
                    <a:cubicBezTo>
                      <a:pt x="43" y="244"/>
                      <a:pt x="43" y="244"/>
                      <a:pt x="43" y="244"/>
                    </a:cubicBezTo>
                    <a:cubicBezTo>
                      <a:pt x="46" y="244"/>
                      <a:pt x="49" y="241"/>
                      <a:pt x="49" y="23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41"/>
                      <a:pt x="3" y="244"/>
                      <a:pt x="6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9" name="组合 448"/>
            <p:cNvGrpSpPr/>
            <p:nvPr/>
          </p:nvGrpSpPr>
          <p:grpSpPr>
            <a:xfrm>
              <a:off x="10240844" y="3302449"/>
              <a:ext cx="300352" cy="257548"/>
              <a:chOff x="3546346" y="2339026"/>
              <a:chExt cx="897787" cy="769842"/>
            </a:xfrm>
            <a:solidFill>
              <a:schemeClr val="accent3"/>
            </a:solidFill>
          </p:grpSpPr>
          <p:sp>
            <p:nvSpPr>
              <p:cNvPr id="450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57" name="组合 456"/>
          <p:cNvGrpSpPr/>
          <p:nvPr/>
        </p:nvGrpSpPr>
        <p:grpSpPr>
          <a:xfrm>
            <a:off x="9242591" y="2489828"/>
            <a:ext cx="308697" cy="306365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458" name="Freeform 236"/>
            <p:cNvSpPr/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9" name="Freeform 237"/>
            <p:cNvSpPr/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7899503" y="3227429"/>
            <a:ext cx="347576" cy="398896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6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3" name="Freeform 304"/>
            <p:cNvSpPr/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4" name="Freeform 305"/>
            <p:cNvSpPr/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5" name="Freeform 306"/>
            <p:cNvSpPr/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6" name="Freeform 307"/>
            <p:cNvSpPr/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7" name="Freeform 308"/>
            <p:cNvSpPr/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8" name="Freeform 309"/>
            <p:cNvSpPr/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9" name="Freeform 310"/>
            <p:cNvSpPr/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0" name="Freeform 311"/>
            <p:cNvSpPr/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1" name="Freeform 312"/>
            <p:cNvSpPr/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2" name="Freeform 313"/>
            <p:cNvSpPr/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3" name="Freeform 314"/>
            <p:cNvSpPr/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4" name="Freeform 315"/>
            <p:cNvSpPr/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5" name="Freeform 316"/>
            <p:cNvSpPr/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209506" y="4037955"/>
            <a:ext cx="359098" cy="308908"/>
            <a:chOff x="3787022" y="1797643"/>
            <a:chExt cx="550817" cy="473832"/>
          </a:xfrm>
        </p:grpSpPr>
        <p:sp>
          <p:nvSpPr>
            <p:cNvPr id="47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sp>
        <p:nvSpPr>
          <p:cNvPr id="430" name="TextBox 42"/>
          <p:cNvSpPr txBox="1"/>
          <p:nvPr/>
        </p:nvSpPr>
        <p:spPr>
          <a:xfrm>
            <a:off x="944444" y="3069754"/>
            <a:ext cx="2704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组会报告</a:t>
            </a:r>
          </a:p>
        </p:txBody>
      </p:sp>
      <p:sp>
        <p:nvSpPr>
          <p:cNvPr id="432" name="文本框 20"/>
          <p:cNvSpPr txBox="1"/>
          <p:nvPr/>
        </p:nvSpPr>
        <p:spPr>
          <a:xfrm>
            <a:off x="-849393" y="1629594"/>
            <a:ext cx="410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0070C0"/>
                </a:solidFill>
                <a:latin typeface="ITC Avant Garde Std Md" panose="020B0602020202020204" pitchFamily="34" charset="0"/>
                <a:ea typeface="造字工房典黑（非商用）常规体" pitchFamily="2" charset="-122"/>
              </a:rPr>
              <a:t>2020-10-13</a:t>
            </a:r>
            <a:endParaRPr lang="zh-CN" altLang="en-US" sz="3600" dirty="0">
              <a:solidFill>
                <a:srgbClr val="0070C0"/>
              </a:solidFill>
              <a:latin typeface="ITC Avant Garde Std Md" panose="020B0602020202020204" pitchFamily="34" charset="0"/>
              <a:ea typeface="造字工房典黑（非商用）常规体" pitchFamily="2" charset="-122"/>
            </a:endParaRPr>
          </a:p>
        </p:txBody>
      </p:sp>
      <p:sp>
        <p:nvSpPr>
          <p:cNvPr id="433" name="TextBox 1"/>
          <p:cNvSpPr txBox="1"/>
          <p:nvPr/>
        </p:nvSpPr>
        <p:spPr>
          <a:xfrm>
            <a:off x="3661442" y="2956205"/>
            <a:ext cx="3395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OpenSees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多垂直杆探究</a:t>
            </a:r>
          </a:p>
        </p:txBody>
      </p:sp>
      <p:sp>
        <p:nvSpPr>
          <p:cNvPr id="70" name="文本框 20">
            <a:extLst>
              <a:ext uri="{FF2B5EF4-FFF2-40B4-BE49-F238E27FC236}">
                <a16:creationId xmlns:a16="http://schemas.microsoft.com/office/drawing/2014/main" id="{34578F06-F7AF-4339-9F09-F2BD9BE9A6BE}"/>
              </a:ext>
            </a:extLst>
          </p:cNvPr>
          <p:cNvSpPr txBox="1"/>
          <p:nvPr/>
        </p:nvSpPr>
        <p:spPr>
          <a:xfrm>
            <a:off x="2010483" y="4653930"/>
            <a:ext cx="410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0070C0"/>
                </a:solidFill>
                <a:latin typeface="ITC Avant Garde Std Md" panose="020B0602020202020204" pitchFamily="34" charset="0"/>
                <a:ea typeface="造字工房典黑（非商用）常规体" pitchFamily="2" charset="-122"/>
              </a:rPr>
              <a:t>汇报人：王梦森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46275" y="117426"/>
            <a:ext cx="4283622" cy="523220"/>
            <a:chOff x="-682825" y="117421"/>
            <a:chExt cx="4283622" cy="52322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952725" y="18942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682825" y="117421"/>
              <a:ext cx="4283622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solidFill>
                    <a:srgbClr val="0070C0"/>
                  </a:solidFill>
                </a:rPr>
                <a:t>原数据滞回曲线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1AEB79BD-2BDF-40EC-AE3D-C3B8C0E45485}"/>
              </a:ext>
            </a:extLst>
          </p:cNvPr>
          <p:cNvSpPr/>
          <p:nvPr/>
        </p:nvSpPr>
        <p:spPr>
          <a:xfrm>
            <a:off x="7465739" y="1557586"/>
            <a:ext cx="3888432" cy="43924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采用往复加载方式</a:t>
            </a:r>
            <a:endParaRPr lang="en-US" altLang="zh-CN" sz="2000" dirty="0"/>
          </a:p>
          <a:p>
            <a:pPr algn="ctr"/>
            <a:r>
              <a:rPr lang="zh-CN" altLang="en-US" sz="2000" dirty="0"/>
              <a:t>位移控制加载至</a:t>
            </a:r>
            <a:r>
              <a:rPr lang="en-US" altLang="zh-CN" sz="2000" dirty="0"/>
              <a:t>20mm</a:t>
            </a:r>
            <a:r>
              <a:rPr lang="zh-CN" altLang="en-US" sz="2000" dirty="0"/>
              <a:t>位移</a:t>
            </a:r>
            <a:endParaRPr lang="en-US" altLang="zh-CN" sz="2000" dirty="0"/>
          </a:p>
          <a:p>
            <a:pPr algn="ctr"/>
            <a:r>
              <a:rPr lang="zh-CN" altLang="en-US" sz="2000" dirty="0"/>
              <a:t>峰值荷载</a:t>
            </a:r>
            <a:r>
              <a:rPr lang="en-US" altLang="zh-CN" sz="2000" dirty="0"/>
              <a:t>193.6kN</a:t>
            </a:r>
          </a:p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C1C892-1E70-4741-9A2D-447F0E96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76" y="1169501"/>
            <a:ext cx="6539105" cy="5229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6DF76E-0B2A-4C74-A73C-6575024C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15" y="1197546"/>
            <a:ext cx="4532338" cy="432156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120923" y="117426"/>
            <a:ext cx="4752528" cy="523220"/>
            <a:chOff x="-719683" y="117421"/>
            <a:chExt cx="4752528" cy="523221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4512" y="18942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19683" y="117421"/>
              <a:ext cx="4283622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solidFill>
                    <a:srgbClr val="0070C0"/>
                  </a:solidFill>
                </a:rPr>
                <a:t>应用</a:t>
              </a:r>
              <a:r>
                <a:rPr lang="en-US" altLang="zh-CN" sz="2800" dirty="0">
                  <a:solidFill>
                    <a:srgbClr val="0070C0"/>
                  </a:solidFill>
                </a:rPr>
                <a:t>Shell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单元滞回曲线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248F7A9-F562-4CCB-9341-60A4F6A2A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2" y="1189548"/>
            <a:ext cx="5992785" cy="486995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4E2434-C661-4F72-876B-AB23DA19A04D}"/>
              </a:ext>
            </a:extLst>
          </p:cNvPr>
          <p:cNvSpPr/>
          <p:nvPr/>
        </p:nvSpPr>
        <p:spPr>
          <a:xfrm>
            <a:off x="7321723" y="5662042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太对称？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120923" y="117426"/>
            <a:ext cx="5400600" cy="954107"/>
            <a:chOff x="-719683" y="117421"/>
            <a:chExt cx="4752528" cy="954109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4512" y="18942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19683" y="117421"/>
              <a:ext cx="4283622" cy="9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800" dirty="0">
                  <a:solidFill>
                    <a:srgbClr val="0070C0"/>
                  </a:solidFill>
                </a:rPr>
                <a:t>Shell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单元与</a:t>
              </a:r>
              <a:r>
                <a:rPr lang="en-US" altLang="zh-CN" sz="2800" dirty="0">
                  <a:solidFill>
                    <a:srgbClr val="0070C0"/>
                  </a:solidFill>
                </a:rPr>
                <a:t>source</a:t>
              </a:r>
              <a:r>
                <a:rPr lang="zh-CN" altLang="en-US" sz="2800" dirty="0">
                  <a:solidFill>
                    <a:srgbClr val="0070C0"/>
                  </a:solidFill>
                </a:rPr>
                <a:t>数据比较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DC6E09F-4E94-4CC6-BB77-08EE7630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7" y="1269554"/>
            <a:ext cx="5579176" cy="482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EBFF44-189E-48AA-9630-4E0E67EB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250" y="1629594"/>
            <a:ext cx="5400600" cy="31867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81A3D5-F89F-4E6E-9544-697B5CDA5CCB}"/>
              </a:ext>
            </a:extLst>
          </p:cNvPr>
          <p:cNvSpPr/>
          <p:nvPr/>
        </p:nvSpPr>
        <p:spPr>
          <a:xfrm>
            <a:off x="768995" y="5085978"/>
            <a:ext cx="1800200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D026B6D-6993-41D3-B0AE-C3EE0883E0C1}"/>
              </a:ext>
            </a:extLst>
          </p:cNvPr>
          <p:cNvCxnSpPr/>
          <p:nvPr/>
        </p:nvCxnSpPr>
        <p:spPr>
          <a:xfrm flipH="1">
            <a:off x="2641203" y="4365898"/>
            <a:ext cx="3575047" cy="9721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30034D8-D8C2-4D13-999D-49DA1A57B5C9}"/>
              </a:ext>
            </a:extLst>
          </p:cNvPr>
          <p:cNvSpPr/>
          <p:nvPr/>
        </p:nvSpPr>
        <p:spPr>
          <a:xfrm>
            <a:off x="6216250" y="1629594"/>
            <a:ext cx="5400600" cy="3186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120923" y="117426"/>
            <a:ext cx="5040560" cy="954107"/>
            <a:chOff x="-719683" y="117421"/>
            <a:chExt cx="4752528" cy="954109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4512" y="18942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19683" y="117421"/>
              <a:ext cx="4283622" cy="9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solidFill>
                    <a:srgbClr val="0070C0"/>
                  </a:solidFill>
                </a:rPr>
                <a:t>应用</a:t>
              </a:r>
              <a:r>
                <a:rPr lang="en-US" altLang="zh-CN" sz="2800" dirty="0">
                  <a:solidFill>
                    <a:srgbClr val="0070C0"/>
                  </a:solidFill>
                </a:rPr>
                <a:t>MVLEM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单元滞回曲线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06CFC5E-E353-4B7D-B302-59CC1EDB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86" y="1356503"/>
            <a:ext cx="5533333" cy="4866667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DA5A5BA1-5D73-4AD7-A0F0-18F7C8B76BDB}"/>
              </a:ext>
            </a:extLst>
          </p:cNvPr>
          <p:cNvSpPr/>
          <p:nvPr/>
        </p:nvSpPr>
        <p:spPr>
          <a:xfrm>
            <a:off x="6457627" y="1701602"/>
            <a:ext cx="360040" cy="2880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D80A02-3ADD-4662-BBE2-1DFFBA786462}"/>
              </a:ext>
            </a:extLst>
          </p:cNvPr>
          <p:cNvSpPr/>
          <p:nvPr/>
        </p:nvSpPr>
        <p:spPr>
          <a:xfrm>
            <a:off x="9697987" y="1485580"/>
            <a:ext cx="1440160" cy="36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刚性梁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1FD3C2-09ED-488A-9558-ADA8DFB7E0DA}"/>
              </a:ext>
            </a:extLst>
          </p:cNvPr>
          <p:cNvSpPr/>
          <p:nvPr/>
        </p:nvSpPr>
        <p:spPr>
          <a:xfrm>
            <a:off x="9553971" y="5221608"/>
            <a:ext cx="1440160" cy="36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刚性梁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306BEBB-EE3A-43B0-9166-476E78B2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56" y="1269554"/>
            <a:ext cx="5713461" cy="50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120923" y="117426"/>
            <a:ext cx="5223419" cy="523220"/>
            <a:chOff x="-719683" y="117421"/>
            <a:chExt cx="4283622" cy="523221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2410" y="199011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19683" y="117421"/>
              <a:ext cx="4283622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0070C0"/>
                  </a:solidFill>
                </a:rPr>
                <a:t>MVLEM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单元比较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29E59F6-BABA-4320-B942-1673FAB8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5" y="1194855"/>
            <a:ext cx="6442723" cy="51152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5C772F-83B2-4FAF-B284-CAEA0DA9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63" y="1174644"/>
            <a:ext cx="4553536" cy="253333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00DFE7C-5B05-46F8-B7C3-6EBBF47ECBA9}"/>
              </a:ext>
            </a:extLst>
          </p:cNvPr>
          <p:cNvSpPr/>
          <p:nvPr/>
        </p:nvSpPr>
        <p:spPr>
          <a:xfrm>
            <a:off x="7078963" y="1125541"/>
            <a:ext cx="4635248" cy="2626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6D50E1-FCA2-4901-B1E4-B67599097D24}"/>
              </a:ext>
            </a:extLst>
          </p:cNvPr>
          <p:cNvSpPr/>
          <p:nvPr/>
        </p:nvSpPr>
        <p:spPr>
          <a:xfrm>
            <a:off x="4873451" y="2172362"/>
            <a:ext cx="64807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B86668-62A7-43B4-B5FC-B533981105B5}"/>
              </a:ext>
            </a:extLst>
          </p:cNvPr>
          <p:cNvCxnSpPr>
            <a:endCxn id="17" idx="3"/>
          </p:cNvCxnSpPr>
          <p:nvPr/>
        </p:nvCxnSpPr>
        <p:spPr>
          <a:xfrm flipH="1">
            <a:off x="5521523" y="1194855"/>
            <a:ext cx="1557440" cy="11215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20526F4-8C9C-490C-8152-F1A26CED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747" y="3805611"/>
            <a:ext cx="2448272" cy="26024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E50CF47-7A28-4CC1-8CF0-6887127F2B00}"/>
              </a:ext>
            </a:extLst>
          </p:cNvPr>
          <p:cNvSpPr/>
          <p:nvPr/>
        </p:nvSpPr>
        <p:spPr>
          <a:xfrm>
            <a:off x="7537747" y="3789837"/>
            <a:ext cx="2448272" cy="26642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2CBDA23-3C67-42FA-BC90-133412A5B456}"/>
              </a:ext>
            </a:extLst>
          </p:cNvPr>
          <p:cNvSpPr/>
          <p:nvPr/>
        </p:nvSpPr>
        <p:spPr>
          <a:xfrm>
            <a:off x="3721323" y="3285778"/>
            <a:ext cx="43204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2D4D760-9CC7-4AA9-964A-543FAC2B6766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4153371" y="3643124"/>
            <a:ext cx="3384376" cy="14788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8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120923" y="117426"/>
            <a:ext cx="6001494" cy="954107"/>
            <a:chOff x="-719683" y="117421"/>
            <a:chExt cx="4752528" cy="954109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4512" y="18942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19683" y="117421"/>
              <a:ext cx="4283622" cy="9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solidFill>
                    <a:srgbClr val="0070C0"/>
                  </a:solidFill>
                </a:rPr>
                <a:t>应用</a:t>
              </a:r>
              <a:r>
                <a:rPr lang="en-US" altLang="zh-CN" sz="2800" dirty="0">
                  <a:solidFill>
                    <a:srgbClr val="0070C0"/>
                  </a:solidFill>
                </a:rPr>
                <a:t>SFI_MVLEM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单元滞回曲线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DA5A5BA1-5D73-4AD7-A0F0-18F7C8B76BDB}"/>
              </a:ext>
            </a:extLst>
          </p:cNvPr>
          <p:cNvSpPr/>
          <p:nvPr/>
        </p:nvSpPr>
        <p:spPr>
          <a:xfrm>
            <a:off x="6457627" y="1701602"/>
            <a:ext cx="360040" cy="2880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3FF1F-B7CB-43DB-902B-4CA1D697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651" y="1111758"/>
            <a:ext cx="4780952" cy="53423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CD80A02-3ADD-4662-BBE2-1DFFBA786462}"/>
              </a:ext>
            </a:extLst>
          </p:cNvPr>
          <p:cNvSpPr/>
          <p:nvPr/>
        </p:nvSpPr>
        <p:spPr>
          <a:xfrm>
            <a:off x="9865994" y="1341564"/>
            <a:ext cx="1440160" cy="36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刚性梁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1FD3C2-09ED-488A-9558-ADA8DFB7E0DA}"/>
              </a:ext>
            </a:extLst>
          </p:cNvPr>
          <p:cNvSpPr/>
          <p:nvPr/>
        </p:nvSpPr>
        <p:spPr>
          <a:xfrm>
            <a:off x="9899901" y="4005858"/>
            <a:ext cx="1440160" cy="36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刚性梁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4D068A-07D2-4149-A621-ED511801E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3" y="1542856"/>
            <a:ext cx="6093586" cy="47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49" y="1125540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6E6C27-7D20-45F7-B6E8-C866AA3DAB41}"/>
              </a:ext>
            </a:extLst>
          </p:cNvPr>
          <p:cNvGrpSpPr/>
          <p:nvPr/>
        </p:nvGrpSpPr>
        <p:grpSpPr>
          <a:xfrm>
            <a:off x="79630" y="26254"/>
            <a:ext cx="5223419" cy="523220"/>
            <a:chOff x="-753547" y="26249"/>
            <a:chExt cx="4283622" cy="523221"/>
          </a:xfrm>
        </p:grpSpPr>
        <p:sp>
          <p:nvSpPr>
            <p:cNvPr id="28" name="Freeform 514">
              <a:extLst>
                <a:ext uri="{FF2B5EF4-FFF2-40B4-BE49-F238E27FC236}">
                  <a16:creationId xmlns:a16="http://schemas.microsoft.com/office/drawing/2014/main" id="{A238E5B2-C10F-4949-8FD5-17210FE42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5613" y="107839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07E17EAF-E175-4E2C-87CF-31A03AED396E}"/>
                </a:ext>
              </a:extLst>
            </p:cNvPr>
            <p:cNvSpPr txBox="1"/>
            <p:nvPr/>
          </p:nvSpPr>
          <p:spPr>
            <a:xfrm>
              <a:off x="-753547" y="26249"/>
              <a:ext cx="4283622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0070C0"/>
                  </a:solidFill>
                </a:rPr>
                <a:t>SFI_MVLEM</a:t>
              </a:r>
              <a:r>
                <a:rPr lang="zh-CN" altLang="en-US" sz="2800" dirty="0">
                  <a:solidFill>
                    <a:srgbClr val="0070C0"/>
                  </a:solidFill>
                </a:rPr>
                <a:t>单元比较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95A018A-ED4D-454E-BD97-31B859FF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" y="1246848"/>
            <a:ext cx="5716100" cy="5085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C26F57-9131-4C67-8E8D-8C702AEE5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509" y="1629594"/>
            <a:ext cx="4808534" cy="33123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A22B219-E0A5-4C68-9DEB-9223F4BF1CA9}"/>
              </a:ext>
            </a:extLst>
          </p:cNvPr>
          <p:cNvSpPr/>
          <p:nvPr/>
        </p:nvSpPr>
        <p:spPr>
          <a:xfrm>
            <a:off x="6629509" y="1557585"/>
            <a:ext cx="4796670" cy="3384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FE5971-DFEE-4BA8-A09E-B00AE5101E43}"/>
              </a:ext>
            </a:extLst>
          </p:cNvPr>
          <p:cNvSpPr/>
          <p:nvPr/>
        </p:nvSpPr>
        <p:spPr>
          <a:xfrm>
            <a:off x="985019" y="4509914"/>
            <a:ext cx="1728192" cy="1102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140D6C-C62E-4593-B624-50081823FE12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3211" y="3249774"/>
            <a:ext cx="3916298" cy="18115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89275" y="3917802"/>
            <a:ext cx="5688632" cy="1096168"/>
            <a:chOff x="7497701" y="1731009"/>
            <a:chExt cx="2177121" cy="1446216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1446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多垂杆单元研究现状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03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6857" y="189439"/>
            <a:ext cx="3915431" cy="523220"/>
            <a:chOff x="360437" y="189434"/>
            <a:chExt cx="3915431" cy="52322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1640647" y="271024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391543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0070C0"/>
                  </a:solidFill>
                </a:rPr>
                <a:t>原数据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794249"/>
            <a:ext cx="11522075" cy="5659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92" y="189439"/>
            <a:ext cx="5240649" cy="646331"/>
            <a:chOff x="360438" y="189434"/>
            <a:chExt cx="5240649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12765" y="38640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Brand strength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品牌实力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6554" y="1629594"/>
            <a:ext cx="7489229" cy="4320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8257830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257830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36554" y="477469"/>
            <a:ext cx="11522075" cy="5976665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>
            <a:off x="5903171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116200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4556828" y="2397876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7550632" y="2469884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20923" y="3401636"/>
            <a:ext cx="12653568" cy="7"/>
            <a:chOff x="-843859" y="3392481"/>
            <a:chExt cx="12653568" cy="7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-843859" y="3392488"/>
              <a:ext cx="4416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9586299" y="3392488"/>
              <a:ext cx="22234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7973251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6136045" y="3392488"/>
              <a:ext cx="1967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499553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572210" y="3392481"/>
              <a:ext cx="1379016" cy="7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96800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椭圆 113"/>
          <p:cNvSpPr/>
          <p:nvPr/>
        </p:nvSpPr>
        <p:spPr>
          <a:xfrm>
            <a:off x="985015" y="2524808"/>
            <a:ext cx="1963322" cy="19633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116" name="组合 115"/>
          <p:cNvGrpSpPr/>
          <p:nvPr/>
        </p:nvGrpSpPr>
        <p:grpSpPr>
          <a:xfrm>
            <a:off x="4155780" y="1905151"/>
            <a:ext cx="802098" cy="802096"/>
            <a:chOff x="7414667" y="3750265"/>
            <a:chExt cx="871129" cy="871129"/>
          </a:xfrm>
        </p:grpSpPr>
        <p:sp>
          <p:nvSpPr>
            <p:cNvPr id="117" name="椭圆 116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7149580" y="1977159"/>
            <a:ext cx="802098" cy="802096"/>
            <a:chOff x="7414667" y="3750264"/>
            <a:chExt cx="871129" cy="871129"/>
          </a:xfrm>
        </p:grpSpPr>
        <p:sp>
          <p:nvSpPr>
            <p:cNvPr id="120" name="椭圆 119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1" name="文本框 23"/>
            <p:cNvSpPr txBox="1"/>
            <p:nvPr/>
          </p:nvSpPr>
          <p:spPr>
            <a:xfrm>
              <a:off x="7451426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700637" y="4087083"/>
            <a:ext cx="802098" cy="802096"/>
            <a:chOff x="7414667" y="3750264"/>
            <a:chExt cx="871129" cy="871129"/>
          </a:xfrm>
        </p:grpSpPr>
        <p:sp>
          <p:nvSpPr>
            <p:cNvPr id="123" name="椭圆 122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文本框 29"/>
            <p:cNvSpPr txBox="1"/>
            <p:nvPr/>
          </p:nvSpPr>
          <p:spPr>
            <a:xfrm>
              <a:off x="7451426" y="381846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5502123" y="4087082"/>
            <a:ext cx="802098" cy="802096"/>
            <a:chOff x="7414667" y="3750264"/>
            <a:chExt cx="871129" cy="871129"/>
          </a:xfrm>
        </p:grpSpPr>
        <p:sp>
          <p:nvSpPr>
            <p:cNvPr id="126" name="椭圆 125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文本框 32"/>
            <p:cNvSpPr txBox="1"/>
            <p:nvPr/>
          </p:nvSpPr>
          <p:spPr>
            <a:xfrm>
              <a:off x="7451426" y="3820353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3071" y="2956858"/>
            <a:ext cx="1787217" cy="1161421"/>
            <a:chOff x="736517" y="2781721"/>
            <a:chExt cx="1787217" cy="1161421"/>
          </a:xfrm>
        </p:grpSpPr>
        <p:sp>
          <p:nvSpPr>
            <p:cNvPr id="115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rgbClr val="0066CC"/>
                  </a:solidFill>
                </a:rPr>
                <a:t>CONTENTS</a:t>
              </a: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17267" y="837509"/>
            <a:ext cx="2424885" cy="677689"/>
            <a:chOff x="2232645" y="1023913"/>
            <a:chExt cx="2424885" cy="677689"/>
          </a:xfrm>
        </p:grpSpPr>
        <p:sp>
          <p:nvSpPr>
            <p:cNvPr id="128" name="文本框 33"/>
            <p:cNvSpPr txBox="1"/>
            <p:nvPr/>
          </p:nvSpPr>
          <p:spPr>
            <a:xfrm>
              <a:off x="2232645" y="1023913"/>
              <a:ext cx="24248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有限元研究介绍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520677" y="1447686"/>
              <a:ext cx="20162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52746" y="5013970"/>
            <a:ext cx="2696969" cy="769441"/>
            <a:chOff x="3600797" y="5013970"/>
            <a:chExt cx="2696969" cy="769441"/>
          </a:xfrm>
        </p:grpSpPr>
        <p:sp>
          <p:nvSpPr>
            <p:cNvPr id="129" name="文本框 34"/>
            <p:cNvSpPr txBox="1"/>
            <p:nvPr/>
          </p:nvSpPr>
          <p:spPr>
            <a:xfrm>
              <a:off x="3600797" y="5013970"/>
              <a:ext cx="26969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基于</a:t>
              </a:r>
              <a:r>
                <a:rPr lang="en-US" altLang="zh-CN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OpenSees</a:t>
              </a:r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的比较测试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15568" y="5416990"/>
              <a:ext cx="2430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49339" y="909514"/>
            <a:ext cx="3144592" cy="657498"/>
            <a:chOff x="5112965" y="837506"/>
            <a:chExt cx="3144592" cy="657498"/>
          </a:xfrm>
        </p:grpSpPr>
        <p:sp>
          <p:nvSpPr>
            <p:cNvPr id="144" name="文本框 33"/>
            <p:cNvSpPr txBox="1"/>
            <p:nvPr/>
          </p:nvSpPr>
          <p:spPr>
            <a:xfrm>
              <a:off x="5112965" y="837506"/>
              <a:ext cx="31445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多垂杆单元的研究现状</a:t>
              </a:r>
            </a:p>
          </p:txBody>
        </p:sp>
        <p:sp>
          <p:nvSpPr>
            <p:cNvPr id="145" name="文本框 33"/>
            <p:cNvSpPr txBox="1"/>
            <p:nvPr/>
          </p:nvSpPr>
          <p:spPr>
            <a:xfrm>
              <a:off x="5575010" y="1241088"/>
              <a:ext cx="2388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686126" y="5013971"/>
            <a:ext cx="2875957" cy="663174"/>
            <a:chOff x="6687552" y="5013970"/>
            <a:chExt cx="2875957" cy="663175"/>
          </a:xfrm>
        </p:grpSpPr>
        <p:sp>
          <p:nvSpPr>
            <p:cNvPr id="146" name="文本框 33"/>
            <p:cNvSpPr txBox="1"/>
            <p:nvPr/>
          </p:nvSpPr>
          <p:spPr>
            <a:xfrm>
              <a:off x="6687552" y="5013970"/>
              <a:ext cx="2875957" cy="43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未来计划</a:t>
              </a:r>
            </a:p>
          </p:txBody>
        </p:sp>
        <p:sp>
          <p:nvSpPr>
            <p:cNvPr id="147" name="文本框 33"/>
            <p:cNvSpPr txBox="1"/>
            <p:nvPr/>
          </p:nvSpPr>
          <p:spPr>
            <a:xfrm>
              <a:off x="6971221" y="5423229"/>
              <a:ext cx="242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9" name="文本框 33"/>
          <p:cNvSpPr txBox="1"/>
          <p:nvPr/>
        </p:nvSpPr>
        <p:spPr>
          <a:xfrm>
            <a:off x="8857651" y="1240575"/>
            <a:ext cx="213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92" y="189439"/>
            <a:ext cx="5312657" cy="646331"/>
            <a:chOff x="360438" y="189434"/>
            <a:chExt cx="5312657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8071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84773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Strategy analysis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策略分析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35316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7" name="矩形 36"/>
          <p:cNvSpPr/>
          <p:nvPr/>
        </p:nvSpPr>
        <p:spPr>
          <a:xfrm>
            <a:off x="3070913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8" name="矩形 37"/>
          <p:cNvSpPr/>
          <p:nvPr/>
        </p:nvSpPr>
        <p:spPr>
          <a:xfrm>
            <a:off x="5106510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9" name="矩形 38"/>
          <p:cNvSpPr/>
          <p:nvPr/>
        </p:nvSpPr>
        <p:spPr>
          <a:xfrm>
            <a:off x="7142107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0" name="矩形 39"/>
          <p:cNvSpPr/>
          <p:nvPr/>
        </p:nvSpPr>
        <p:spPr>
          <a:xfrm>
            <a:off x="9177704" y="2038231"/>
            <a:ext cx="1932039" cy="193203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" name="组合 3"/>
          <p:cNvGrpSpPr/>
          <p:nvPr/>
        </p:nvGrpSpPr>
        <p:grpSpPr>
          <a:xfrm>
            <a:off x="942919" y="2504607"/>
            <a:ext cx="2130335" cy="1170828"/>
            <a:chOff x="606366" y="2504607"/>
            <a:chExt cx="2130335" cy="1170828"/>
          </a:xfrm>
        </p:grpSpPr>
        <p:sp>
          <p:nvSpPr>
            <p:cNvPr id="56" name="Freeform 114"/>
            <p:cNvSpPr>
              <a:spLocks noEditPoints="1"/>
            </p:cNvSpPr>
            <p:nvPr/>
          </p:nvSpPr>
          <p:spPr bwMode="auto">
            <a:xfrm>
              <a:off x="1442987" y="2504607"/>
              <a:ext cx="443589" cy="590107"/>
            </a:xfrm>
            <a:custGeom>
              <a:avLst/>
              <a:gdLst>
                <a:gd name="T0" fmla="*/ 680 w 680"/>
                <a:gd name="T1" fmla="*/ 527 h 904"/>
                <a:gd name="T2" fmla="*/ 680 w 680"/>
                <a:gd name="T3" fmla="*/ 803 h 904"/>
                <a:gd name="T4" fmla="*/ 340 w 680"/>
                <a:gd name="T5" fmla="*/ 904 h 904"/>
                <a:gd name="T6" fmla="*/ 0 w 680"/>
                <a:gd name="T7" fmla="*/ 803 h 904"/>
                <a:gd name="T8" fmla="*/ 0 w 680"/>
                <a:gd name="T9" fmla="*/ 527 h 904"/>
                <a:gd name="T10" fmla="*/ 340 w 680"/>
                <a:gd name="T11" fmla="*/ 591 h 904"/>
                <a:gd name="T12" fmla="*/ 680 w 680"/>
                <a:gd name="T13" fmla="*/ 527 h 904"/>
                <a:gd name="T14" fmla="*/ 299 w 680"/>
                <a:gd name="T15" fmla="*/ 398 h 904"/>
                <a:gd name="T16" fmla="*/ 381 w 680"/>
                <a:gd name="T17" fmla="*/ 398 h 904"/>
                <a:gd name="T18" fmla="*/ 550 w 680"/>
                <a:gd name="T19" fmla="*/ 217 h 904"/>
                <a:gd name="T20" fmla="*/ 531 w 680"/>
                <a:gd name="T21" fmla="*/ 174 h 904"/>
                <a:gd name="T22" fmla="*/ 444 w 680"/>
                <a:gd name="T23" fmla="*/ 174 h 904"/>
                <a:gd name="T24" fmla="*/ 444 w 680"/>
                <a:gd name="T25" fmla="*/ 59 h 904"/>
                <a:gd name="T26" fmla="*/ 385 w 680"/>
                <a:gd name="T27" fmla="*/ 0 h 904"/>
                <a:gd name="T28" fmla="*/ 295 w 680"/>
                <a:gd name="T29" fmla="*/ 0 h 904"/>
                <a:gd name="T30" fmla="*/ 236 w 680"/>
                <a:gd name="T31" fmla="*/ 59 h 904"/>
                <a:gd name="T32" fmla="*/ 236 w 680"/>
                <a:gd name="T33" fmla="*/ 174 h 904"/>
                <a:gd name="T34" fmla="*/ 149 w 680"/>
                <a:gd name="T35" fmla="*/ 174 h 904"/>
                <a:gd name="T36" fmla="*/ 130 w 680"/>
                <a:gd name="T37" fmla="*/ 217 h 904"/>
                <a:gd name="T38" fmla="*/ 299 w 680"/>
                <a:gd name="T39" fmla="*/ 398 h 904"/>
                <a:gd name="T40" fmla="*/ 477 w 680"/>
                <a:gd name="T41" fmla="*/ 356 h 904"/>
                <a:gd name="T42" fmla="*/ 411 w 680"/>
                <a:gd name="T43" fmla="*/ 426 h 904"/>
                <a:gd name="T44" fmla="*/ 340 w 680"/>
                <a:gd name="T45" fmla="*/ 457 h 904"/>
                <a:gd name="T46" fmla="*/ 269 w 680"/>
                <a:gd name="T47" fmla="*/ 426 h 904"/>
                <a:gd name="T48" fmla="*/ 203 w 680"/>
                <a:gd name="T49" fmla="*/ 356 h 904"/>
                <a:gd name="T50" fmla="*/ 0 w 680"/>
                <a:gd name="T51" fmla="*/ 448 h 904"/>
                <a:gd name="T52" fmla="*/ 340 w 680"/>
                <a:gd name="T53" fmla="*/ 550 h 904"/>
                <a:gd name="T54" fmla="*/ 680 w 680"/>
                <a:gd name="T55" fmla="*/ 448 h 904"/>
                <a:gd name="T56" fmla="*/ 477 w 680"/>
                <a:gd name="T57" fmla="*/ 356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" h="904">
                  <a:moveTo>
                    <a:pt x="680" y="527"/>
                  </a:moveTo>
                  <a:cubicBezTo>
                    <a:pt x="680" y="803"/>
                    <a:pt x="680" y="803"/>
                    <a:pt x="680" y="803"/>
                  </a:cubicBezTo>
                  <a:cubicBezTo>
                    <a:pt x="680" y="859"/>
                    <a:pt x="528" y="904"/>
                    <a:pt x="340" y="904"/>
                  </a:cubicBezTo>
                  <a:cubicBezTo>
                    <a:pt x="152" y="904"/>
                    <a:pt x="0" y="859"/>
                    <a:pt x="0" y="803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109" y="587"/>
                    <a:pt x="291" y="591"/>
                    <a:pt x="340" y="591"/>
                  </a:cubicBezTo>
                  <a:cubicBezTo>
                    <a:pt x="389" y="591"/>
                    <a:pt x="571" y="587"/>
                    <a:pt x="680" y="527"/>
                  </a:cubicBezTo>
                  <a:close/>
                  <a:moveTo>
                    <a:pt x="299" y="398"/>
                  </a:moveTo>
                  <a:cubicBezTo>
                    <a:pt x="322" y="422"/>
                    <a:pt x="358" y="422"/>
                    <a:pt x="381" y="398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72" y="194"/>
                    <a:pt x="564" y="174"/>
                    <a:pt x="531" y="174"/>
                  </a:cubicBezTo>
                  <a:cubicBezTo>
                    <a:pt x="444" y="174"/>
                    <a:pt x="444" y="174"/>
                    <a:pt x="444" y="174"/>
                  </a:cubicBezTo>
                  <a:cubicBezTo>
                    <a:pt x="444" y="59"/>
                    <a:pt x="444" y="59"/>
                    <a:pt x="444" y="59"/>
                  </a:cubicBezTo>
                  <a:cubicBezTo>
                    <a:pt x="444" y="27"/>
                    <a:pt x="417" y="0"/>
                    <a:pt x="385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63" y="0"/>
                    <a:pt x="236" y="27"/>
                    <a:pt x="236" y="59"/>
                  </a:cubicBezTo>
                  <a:cubicBezTo>
                    <a:pt x="236" y="174"/>
                    <a:pt x="236" y="174"/>
                    <a:pt x="236" y="174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16" y="174"/>
                    <a:pt x="108" y="194"/>
                    <a:pt x="130" y="217"/>
                  </a:cubicBezTo>
                  <a:lnTo>
                    <a:pt x="299" y="398"/>
                  </a:lnTo>
                  <a:close/>
                  <a:moveTo>
                    <a:pt x="477" y="356"/>
                  </a:moveTo>
                  <a:cubicBezTo>
                    <a:pt x="411" y="426"/>
                    <a:pt x="411" y="426"/>
                    <a:pt x="411" y="426"/>
                  </a:cubicBezTo>
                  <a:cubicBezTo>
                    <a:pt x="392" y="446"/>
                    <a:pt x="367" y="457"/>
                    <a:pt x="340" y="457"/>
                  </a:cubicBezTo>
                  <a:cubicBezTo>
                    <a:pt x="313" y="457"/>
                    <a:pt x="288" y="446"/>
                    <a:pt x="269" y="426"/>
                  </a:cubicBezTo>
                  <a:cubicBezTo>
                    <a:pt x="203" y="356"/>
                    <a:pt x="203" y="356"/>
                    <a:pt x="203" y="356"/>
                  </a:cubicBezTo>
                  <a:cubicBezTo>
                    <a:pt x="83" y="371"/>
                    <a:pt x="0" y="407"/>
                    <a:pt x="0" y="448"/>
                  </a:cubicBezTo>
                  <a:cubicBezTo>
                    <a:pt x="0" y="504"/>
                    <a:pt x="152" y="550"/>
                    <a:pt x="340" y="550"/>
                  </a:cubicBezTo>
                  <a:cubicBezTo>
                    <a:pt x="528" y="550"/>
                    <a:pt x="680" y="504"/>
                    <a:pt x="680" y="448"/>
                  </a:cubicBezTo>
                  <a:cubicBezTo>
                    <a:pt x="680" y="407"/>
                    <a:pt x="597" y="371"/>
                    <a:pt x="477" y="356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31" tIns="45716" rIns="91431" bIns="45716" numCol="1" anchor="t" anchorCtr="0" compatLnSpc="1"/>
            <a:lstStyle/>
            <a:p>
              <a:pPr defTabSz="913765">
                <a:defRPr/>
              </a:pPr>
              <a:endParaRPr lang="en-US" sz="1800" kern="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57" name="文本框 32"/>
            <p:cNvSpPr txBox="1"/>
            <p:nvPr/>
          </p:nvSpPr>
          <p:spPr>
            <a:xfrm>
              <a:off x="606366" y="3213770"/>
              <a:ext cx="21303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55170" y="4365897"/>
            <a:ext cx="1686034" cy="987618"/>
            <a:chOff x="8641357" y="2133650"/>
            <a:chExt cx="1686034" cy="987618"/>
          </a:xfrm>
        </p:grpSpPr>
        <p:sp>
          <p:nvSpPr>
            <p:cNvPr id="63" name="TextBox 6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95321" y="2550667"/>
            <a:ext cx="1506122" cy="1124768"/>
            <a:chOff x="2958771" y="2550667"/>
            <a:chExt cx="1506122" cy="1124768"/>
          </a:xfrm>
        </p:grpSpPr>
        <p:grpSp>
          <p:nvGrpSpPr>
            <p:cNvPr id="41" name="组合 40"/>
            <p:cNvGrpSpPr/>
            <p:nvPr/>
          </p:nvGrpSpPr>
          <p:grpSpPr>
            <a:xfrm>
              <a:off x="3433793" y="2550667"/>
              <a:ext cx="533171" cy="497987"/>
              <a:chOff x="1740921" y="2645461"/>
              <a:chExt cx="1408013" cy="1315096"/>
            </a:xfrm>
            <a:solidFill>
              <a:srgbClr val="FF0000"/>
            </a:solidFill>
          </p:grpSpPr>
          <p:sp>
            <p:nvSpPr>
              <p:cNvPr id="42" name="Freeform 329"/>
              <p:cNvSpPr/>
              <p:nvPr/>
            </p:nvSpPr>
            <p:spPr bwMode="auto">
              <a:xfrm>
                <a:off x="1912456" y="3288715"/>
                <a:ext cx="257301" cy="464573"/>
              </a:xfrm>
              <a:custGeom>
                <a:avLst/>
                <a:gdLst>
                  <a:gd name="T0" fmla="*/ 9 w 36"/>
                  <a:gd name="T1" fmla="*/ 0 h 66"/>
                  <a:gd name="T2" fmla="*/ 0 w 36"/>
                  <a:gd name="T3" fmla="*/ 9 h 66"/>
                  <a:gd name="T4" fmla="*/ 0 w 36"/>
                  <a:gd name="T5" fmla="*/ 56 h 66"/>
                  <a:gd name="T6" fmla="*/ 9 w 36"/>
                  <a:gd name="T7" fmla="*/ 66 h 66"/>
                  <a:gd name="T8" fmla="*/ 26 w 36"/>
                  <a:gd name="T9" fmla="*/ 66 h 66"/>
                  <a:gd name="T10" fmla="*/ 36 w 36"/>
                  <a:gd name="T11" fmla="*/ 56 h 66"/>
                  <a:gd name="T12" fmla="*/ 36 w 36"/>
                  <a:gd name="T13" fmla="*/ 9 h 66"/>
                  <a:gd name="T14" fmla="*/ 26 w 36"/>
                  <a:gd name="T15" fmla="*/ 0 h 66"/>
                  <a:gd name="T16" fmla="*/ 9 w 36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6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6"/>
                      <a:pt x="9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31" y="66"/>
                      <a:pt x="36" y="61"/>
                      <a:pt x="36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3" name="Freeform 330"/>
              <p:cNvSpPr/>
              <p:nvPr/>
            </p:nvSpPr>
            <p:spPr bwMode="auto">
              <a:xfrm>
                <a:off x="2305557" y="3460249"/>
                <a:ext cx="257301" cy="293041"/>
              </a:xfrm>
              <a:custGeom>
                <a:avLst/>
                <a:gdLst>
                  <a:gd name="T0" fmla="*/ 9 w 36"/>
                  <a:gd name="T1" fmla="*/ 0 h 42"/>
                  <a:gd name="T2" fmla="*/ 0 w 36"/>
                  <a:gd name="T3" fmla="*/ 9 h 42"/>
                  <a:gd name="T4" fmla="*/ 0 w 36"/>
                  <a:gd name="T5" fmla="*/ 32 h 42"/>
                  <a:gd name="T6" fmla="*/ 9 w 36"/>
                  <a:gd name="T7" fmla="*/ 42 h 42"/>
                  <a:gd name="T8" fmla="*/ 26 w 36"/>
                  <a:gd name="T9" fmla="*/ 42 h 42"/>
                  <a:gd name="T10" fmla="*/ 36 w 36"/>
                  <a:gd name="T11" fmla="*/ 32 h 42"/>
                  <a:gd name="T12" fmla="*/ 36 w 36"/>
                  <a:gd name="T13" fmla="*/ 9 h 42"/>
                  <a:gd name="T14" fmla="*/ 26 w 36"/>
                  <a:gd name="T15" fmla="*/ 0 h 42"/>
                  <a:gd name="T16" fmla="*/ 9 w 36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2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7"/>
                      <a:pt x="4" y="42"/>
                      <a:pt x="9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31" y="42"/>
                      <a:pt x="36" y="37"/>
                      <a:pt x="36" y="3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4" name="Freeform 331"/>
              <p:cNvSpPr/>
              <p:nvPr/>
            </p:nvSpPr>
            <p:spPr bwMode="auto">
              <a:xfrm>
                <a:off x="2705804" y="3088591"/>
                <a:ext cx="250157" cy="664697"/>
              </a:xfrm>
              <a:custGeom>
                <a:avLst/>
                <a:gdLst>
                  <a:gd name="T0" fmla="*/ 26 w 36"/>
                  <a:gd name="T1" fmla="*/ 0 h 94"/>
                  <a:gd name="T2" fmla="*/ 9 w 36"/>
                  <a:gd name="T3" fmla="*/ 0 h 94"/>
                  <a:gd name="T4" fmla="*/ 0 w 36"/>
                  <a:gd name="T5" fmla="*/ 9 h 94"/>
                  <a:gd name="T6" fmla="*/ 0 w 36"/>
                  <a:gd name="T7" fmla="*/ 84 h 94"/>
                  <a:gd name="T8" fmla="*/ 9 w 36"/>
                  <a:gd name="T9" fmla="*/ 94 h 94"/>
                  <a:gd name="T10" fmla="*/ 26 w 36"/>
                  <a:gd name="T11" fmla="*/ 94 h 94"/>
                  <a:gd name="T12" fmla="*/ 36 w 36"/>
                  <a:gd name="T13" fmla="*/ 84 h 94"/>
                  <a:gd name="T14" fmla="*/ 36 w 36"/>
                  <a:gd name="T15" fmla="*/ 9 h 94"/>
                  <a:gd name="T16" fmla="*/ 26 w 36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94">
                    <a:moveTo>
                      <a:pt x="2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4"/>
                      <a:pt x="9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31" y="94"/>
                      <a:pt x="36" y="89"/>
                      <a:pt x="36" y="8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5" name="Freeform 332"/>
              <p:cNvSpPr/>
              <p:nvPr/>
            </p:nvSpPr>
            <p:spPr bwMode="auto">
              <a:xfrm>
                <a:off x="1740921" y="3846200"/>
                <a:ext cx="1408013" cy="114357"/>
              </a:xfrm>
              <a:custGeom>
                <a:avLst/>
                <a:gdLst>
                  <a:gd name="T0" fmla="*/ 191 w 199"/>
                  <a:gd name="T1" fmla="*/ 0 h 16"/>
                  <a:gd name="T2" fmla="*/ 8 w 199"/>
                  <a:gd name="T3" fmla="*/ 0 h 16"/>
                  <a:gd name="T4" fmla="*/ 0 w 199"/>
                  <a:gd name="T5" fmla="*/ 8 h 16"/>
                  <a:gd name="T6" fmla="*/ 0 w 199"/>
                  <a:gd name="T7" fmla="*/ 8 h 16"/>
                  <a:gd name="T8" fmla="*/ 8 w 199"/>
                  <a:gd name="T9" fmla="*/ 16 h 16"/>
                  <a:gd name="T10" fmla="*/ 191 w 199"/>
                  <a:gd name="T11" fmla="*/ 16 h 16"/>
                  <a:gd name="T12" fmla="*/ 199 w 199"/>
                  <a:gd name="T13" fmla="*/ 8 h 16"/>
                  <a:gd name="T14" fmla="*/ 199 w 199"/>
                  <a:gd name="T15" fmla="*/ 8 h 16"/>
                  <a:gd name="T16" fmla="*/ 191 w 199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16">
                    <a:moveTo>
                      <a:pt x="19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191" y="16"/>
                      <a:pt x="191" y="16"/>
                      <a:pt x="191" y="16"/>
                    </a:cubicBezTo>
                    <a:cubicBezTo>
                      <a:pt x="196" y="16"/>
                      <a:pt x="199" y="13"/>
                      <a:pt x="199" y="8"/>
                    </a:cubicBezTo>
                    <a:cubicBezTo>
                      <a:pt x="199" y="8"/>
                      <a:pt x="199" y="8"/>
                      <a:pt x="199" y="8"/>
                    </a:cubicBezTo>
                    <a:cubicBezTo>
                      <a:pt x="199" y="3"/>
                      <a:pt x="196" y="0"/>
                      <a:pt x="191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6" name="Freeform 333"/>
              <p:cNvSpPr/>
              <p:nvPr/>
            </p:nvSpPr>
            <p:spPr bwMode="auto">
              <a:xfrm>
                <a:off x="1833838" y="2645461"/>
                <a:ext cx="1179301" cy="550342"/>
              </a:xfrm>
              <a:custGeom>
                <a:avLst/>
                <a:gdLst>
                  <a:gd name="T0" fmla="*/ 8 w 167"/>
                  <a:gd name="T1" fmla="*/ 68 h 78"/>
                  <a:gd name="T2" fmla="*/ 28 w 167"/>
                  <a:gd name="T3" fmla="*/ 48 h 78"/>
                  <a:gd name="T4" fmla="*/ 82 w 167"/>
                  <a:gd name="T5" fmla="*/ 77 h 78"/>
                  <a:gd name="T6" fmla="*/ 84 w 167"/>
                  <a:gd name="T7" fmla="*/ 78 h 78"/>
                  <a:gd name="T8" fmla="*/ 87 w 167"/>
                  <a:gd name="T9" fmla="*/ 77 h 78"/>
                  <a:gd name="T10" fmla="*/ 148 w 167"/>
                  <a:gd name="T11" fmla="*/ 22 h 78"/>
                  <a:gd name="T12" fmla="*/ 154 w 167"/>
                  <a:gd name="T13" fmla="*/ 28 h 78"/>
                  <a:gd name="T14" fmla="*/ 155 w 167"/>
                  <a:gd name="T15" fmla="*/ 29 h 78"/>
                  <a:gd name="T16" fmla="*/ 156 w 167"/>
                  <a:gd name="T17" fmla="*/ 28 h 78"/>
                  <a:gd name="T18" fmla="*/ 158 w 167"/>
                  <a:gd name="T19" fmla="*/ 26 h 78"/>
                  <a:gd name="T20" fmla="*/ 166 w 167"/>
                  <a:gd name="T21" fmla="*/ 2 h 78"/>
                  <a:gd name="T22" fmla="*/ 166 w 167"/>
                  <a:gd name="T23" fmla="*/ 0 h 78"/>
                  <a:gd name="T24" fmla="*/ 165 w 167"/>
                  <a:gd name="T25" fmla="*/ 0 h 78"/>
                  <a:gd name="T26" fmla="*/ 164 w 167"/>
                  <a:gd name="T27" fmla="*/ 0 h 78"/>
                  <a:gd name="T28" fmla="*/ 140 w 167"/>
                  <a:gd name="T29" fmla="*/ 9 h 78"/>
                  <a:gd name="T30" fmla="*/ 139 w 167"/>
                  <a:gd name="T31" fmla="*/ 10 h 78"/>
                  <a:gd name="T32" fmla="*/ 138 w 167"/>
                  <a:gd name="T33" fmla="*/ 12 h 78"/>
                  <a:gd name="T34" fmla="*/ 138 w 167"/>
                  <a:gd name="T35" fmla="*/ 13 h 78"/>
                  <a:gd name="T36" fmla="*/ 142 w 167"/>
                  <a:gd name="T37" fmla="*/ 17 h 78"/>
                  <a:gd name="T38" fmla="*/ 83 w 167"/>
                  <a:gd name="T39" fmla="*/ 69 h 78"/>
                  <a:gd name="T40" fmla="*/ 29 w 167"/>
                  <a:gd name="T41" fmla="*/ 40 h 78"/>
                  <a:gd name="T42" fmla="*/ 25 w 167"/>
                  <a:gd name="T43" fmla="*/ 41 h 78"/>
                  <a:gd name="T44" fmla="*/ 2 w 167"/>
                  <a:gd name="T45" fmla="*/ 63 h 78"/>
                  <a:gd name="T46" fmla="*/ 2 w 167"/>
                  <a:gd name="T47" fmla="*/ 68 h 78"/>
                  <a:gd name="T48" fmla="*/ 8 w 167"/>
                  <a:gd name="T49" fmla="*/ 6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78">
                    <a:moveTo>
                      <a:pt x="8" y="68"/>
                    </a:moveTo>
                    <a:cubicBezTo>
                      <a:pt x="28" y="48"/>
                      <a:pt x="28" y="48"/>
                      <a:pt x="28" y="48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83" y="78"/>
                      <a:pt x="83" y="78"/>
                      <a:pt x="84" y="78"/>
                    </a:cubicBezTo>
                    <a:cubicBezTo>
                      <a:pt x="85" y="78"/>
                      <a:pt x="86" y="78"/>
                      <a:pt x="87" y="77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54" y="28"/>
                      <a:pt x="154" y="28"/>
                      <a:pt x="154" y="28"/>
                    </a:cubicBezTo>
                    <a:cubicBezTo>
                      <a:pt x="154" y="29"/>
                      <a:pt x="154" y="29"/>
                      <a:pt x="155" y="29"/>
                    </a:cubicBezTo>
                    <a:cubicBezTo>
                      <a:pt x="155" y="29"/>
                      <a:pt x="156" y="28"/>
                      <a:pt x="156" y="28"/>
                    </a:cubicBezTo>
                    <a:cubicBezTo>
                      <a:pt x="157" y="27"/>
                      <a:pt x="157" y="26"/>
                      <a:pt x="158" y="26"/>
                    </a:cubicBezTo>
                    <a:cubicBezTo>
                      <a:pt x="158" y="26"/>
                      <a:pt x="163" y="11"/>
                      <a:pt x="166" y="2"/>
                    </a:cubicBezTo>
                    <a:cubicBezTo>
                      <a:pt x="166" y="2"/>
                      <a:pt x="167" y="1"/>
                      <a:pt x="166" y="0"/>
                    </a:cubicBezTo>
                    <a:cubicBezTo>
                      <a:pt x="166" y="0"/>
                      <a:pt x="165" y="0"/>
                      <a:pt x="165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39" y="10"/>
                      <a:pt x="139" y="10"/>
                    </a:cubicBezTo>
                    <a:cubicBezTo>
                      <a:pt x="138" y="11"/>
                      <a:pt x="138" y="12"/>
                      <a:pt x="138" y="12"/>
                    </a:cubicBezTo>
                    <a:cubicBezTo>
                      <a:pt x="138" y="12"/>
                      <a:pt x="138" y="13"/>
                      <a:pt x="138" y="13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9"/>
                      <a:pt x="26" y="39"/>
                      <a:pt x="25" y="41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4"/>
                      <a:pt x="0" y="67"/>
                      <a:pt x="2" y="68"/>
                    </a:cubicBezTo>
                    <a:cubicBezTo>
                      <a:pt x="4" y="70"/>
                      <a:pt x="6" y="70"/>
                      <a:pt x="8" y="6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5" name="文本框 32"/>
            <p:cNvSpPr txBox="1"/>
            <p:nvPr/>
          </p:nvSpPr>
          <p:spPr>
            <a:xfrm>
              <a:off x="295877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256584" y="2493694"/>
            <a:ext cx="1506122" cy="1181745"/>
            <a:chOff x="4920034" y="2493690"/>
            <a:chExt cx="1506122" cy="1181745"/>
          </a:xfrm>
        </p:grpSpPr>
        <p:grpSp>
          <p:nvGrpSpPr>
            <p:cNvPr id="47" name="组合 46"/>
            <p:cNvGrpSpPr/>
            <p:nvPr/>
          </p:nvGrpSpPr>
          <p:grpSpPr>
            <a:xfrm>
              <a:off x="5452251" y="2493690"/>
              <a:ext cx="567448" cy="611941"/>
              <a:chOff x="7549885" y="3739194"/>
              <a:chExt cx="1720118" cy="1854990"/>
            </a:xfrm>
            <a:solidFill>
              <a:srgbClr val="FF0000"/>
            </a:solidFill>
          </p:grpSpPr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7549885" y="3739194"/>
                <a:ext cx="1720118" cy="1278360"/>
              </a:xfrm>
              <a:custGeom>
                <a:avLst/>
                <a:gdLst>
                  <a:gd name="T0" fmla="*/ 83 w 489"/>
                  <a:gd name="T1" fmla="*/ 363 h 363"/>
                  <a:gd name="T2" fmla="*/ 0 w 489"/>
                  <a:gd name="T3" fmla="*/ 280 h 363"/>
                  <a:gd name="T4" fmla="*/ 0 w 489"/>
                  <a:gd name="T5" fmla="*/ 280 h 363"/>
                  <a:gd name="T6" fmla="*/ 0 w 489"/>
                  <a:gd name="T7" fmla="*/ 83 h 363"/>
                  <a:gd name="T8" fmla="*/ 83 w 489"/>
                  <a:gd name="T9" fmla="*/ 0 h 363"/>
                  <a:gd name="T10" fmla="*/ 83 w 489"/>
                  <a:gd name="T11" fmla="*/ 0 h 363"/>
                  <a:gd name="T12" fmla="*/ 406 w 489"/>
                  <a:gd name="T13" fmla="*/ 0 h 363"/>
                  <a:gd name="T14" fmla="*/ 489 w 489"/>
                  <a:gd name="T15" fmla="*/ 83 h 363"/>
                  <a:gd name="T16" fmla="*/ 489 w 489"/>
                  <a:gd name="T17" fmla="*/ 83 h 363"/>
                  <a:gd name="T18" fmla="*/ 489 w 489"/>
                  <a:gd name="T19" fmla="*/ 280 h 363"/>
                  <a:gd name="T20" fmla="*/ 406 w 489"/>
                  <a:gd name="T21" fmla="*/ 363 h 363"/>
                  <a:gd name="T22" fmla="*/ 406 w 489"/>
                  <a:gd name="T23" fmla="*/ 363 h 363"/>
                  <a:gd name="T24" fmla="*/ 83 w 489"/>
                  <a:gd name="T25" fmla="*/ 363 h 363"/>
                  <a:gd name="T26" fmla="*/ 43 w 489"/>
                  <a:gd name="T27" fmla="*/ 83 h 363"/>
                  <a:gd name="T28" fmla="*/ 43 w 489"/>
                  <a:gd name="T29" fmla="*/ 280 h 363"/>
                  <a:gd name="T30" fmla="*/ 83 w 489"/>
                  <a:gd name="T31" fmla="*/ 320 h 363"/>
                  <a:gd name="T32" fmla="*/ 83 w 489"/>
                  <a:gd name="T33" fmla="*/ 320 h 363"/>
                  <a:gd name="T34" fmla="*/ 406 w 489"/>
                  <a:gd name="T35" fmla="*/ 320 h 363"/>
                  <a:gd name="T36" fmla="*/ 446 w 489"/>
                  <a:gd name="T37" fmla="*/ 280 h 363"/>
                  <a:gd name="T38" fmla="*/ 446 w 489"/>
                  <a:gd name="T39" fmla="*/ 280 h 363"/>
                  <a:gd name="T40" fmla="*/ 446 w 489"/>
                  <a:gd name="T41" fmla="*/ 83 h 363"/>
                  <a:gd name="T42" fmla="*/ 406 w 489"/>
                  <a:gd name="T43" fmla="*/ 43 h 363"/>
                  <a:gd name="T44" fmla="*/ 406 w 489"/>
                  <a:gd name="T45" fmla="*/ 43 h 363"/>
                  <a:gd name="T46" fmla="*/ 83 w 489"/>
                  <a:gd name="T47" fmla="*/ 43 h 363"/>
                  <a:gd name="T48" fmla="*/ 43 w 489"/>
                  <a:gd name="T49" fmla="*/ 8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" h="363">
                    <a:moveTo>
                      <a:pt x="83" y="363"/>
                    </a:moveTo>
                    <a:cubicBezTo>
                      <a:pt x="37" y="363"/>
                      <a:pt x="0" y="326"/>
                      <a:pt x="0" y="280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38"/>
                      <a:pt x="37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51" y="0"/>
                      <a:pt x="489" y="38"/>
                      <a:pt x="489" y="83"/>
                    </a:cubicBezTo>
                    <a:cubicBezTo>
                      <a:pt x="489" y="83"/>
                      <a:pt x="489" y="83"/>
                      <a:pt x="489" y="83"/>
                    </a:cubicBezTo>
                    <a:cubicBezTo>
                      <a:pt x="489" y="280"/>
                      <a:pt x="489" y="280"/>
                      <a:pt x="489" y="280"/>
                    </a:cubicBezTo>
                    <a:cubicBezTo>
                      <a:pt x="489" y="326"/>
                      <a:pt x="451" y="363"/>
                      <a:pt x="406" y="363"/>
                    </a:cubicBezTo>
                    <a:cubicBezTo>
                      <a:pt x="406" y="363"/>
                      <a:pt x="406" y="363"/>
                      <a:pt x="406" y="363"/>
                    </a:cubicBezTo>
                    <a:cubicBezTo>
                      <a:pt x="83" y="363"/>
                      <a:pt x="83" y="363"/>
                      <a:pt x="83" y="363"/>
                    </a:cubicBezTo>
                    <a:close/>
                    <a:moveTo>
                      <a:pt x="43" y="83"/>
                    </a:moveTo>
                    <a:cubicBezTo>
                      <a:pt x="43" y="280"/>
                      <a:pt x="43" y="280"/>
                      <a:pt x="43" y="280"/>
                    </a:cubicBezTo>
                    <a:cubicBezTo>
                      <a:pt x="43" y="302"/>
                      <a:pt x="61" y="320"/>
                      <a:pt x="83" y="320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406" y="320"/>
                      <a:pt x="406" y="320"/>
                      <a:pt x="406" y="320"/>
                    </a:cubicBezTo>
                    <a:cubicBezTo>
                      <a:pt x="428" y="320"/>
                      <a:pt x="446" y="302"/>
                      <a:pt x="446" y="280"/>
                    </a:cubicBezTo>
                    <a:cubicBezTo>
                      <a:pt x="446" y="280"/>
                      <a:pt x="446" y="280"/>
                      <a:pt x="446" y="280"/>
                    </a:cubicBezTo>
                    <a:cubicBezTo>
                      <a:pt x="446" y="83"/>
                      <a:pt x="446" y="83"/>
                      <a:pt x="446" y="83"/>
                    </a:cubicBezTo>
                    <a:cubicBezTo>
                      <a:pt x="446" y="61"/>
                      <a:pt x="428" y="43"/>
                      <a:pt x="406" y="43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61" y="43"/>
                      <a:pt x="43" y="61"/>
                      <a:pt x="43" y="8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8013143" y="5044918"/>
                <a:ext cx="787736" cy="549266"/>
              </a:xfrm>
              <a:custGeom>
                <a:avLst/>
                <a:gdLst>
                  <a:gd name="T0" fmla="*/ 219 w 224"/>
                  <a:gd name="T1" fmla="*/ 119 h 156"/>
                  <a:gd name="T2" fmla="*/ 130 w 224"/>
                  <a:gd name="T3" fmla="*/ 15 h 156"/>
                  <a:gd name="T4" fmla="*/ 112 w 224"/>
                  <a:gd name="T5" fmla="*/ 0 h 156"/>
                  <a:gd name="T6" fmla="*/ 95 w 224"/>
                  <a:gd name="T7" fmla="*/ 15 h 156"/>
                  <a:gd name="T8" fmla="*/ 6 w 224"/>
                  <a:gd name="T9" fmla="*/ 119 h 156"/>
                  <a:gd name="T10" fmla="*/ 8 w 224"/>
                  <a:gd name="T11" fmla="*/ 140 h 156"/>
                  <a:gd name="T12" fmla="*/ 30 w 224"/>
                  <a:gd name="T13" fmla="*/ 138 h 156"/>
                  <a:gd name="T14" fmla="*/ 96 w 224"/>
                  <a:gd name="T15" fmla="*/ 64 h 156"/>
                  <a:gd name="T16" fmla="*/ 96 w 224"/>
                  <a:gd name="T17" fmla="*/ 140 h 156"/>
                  <a:gd name="T18" fmla="*/ 112 w 224"/>
                  <a:gd name="T19" fmla="*/ 156 h 156"/>
                  <a:gd name="T20" fmla="*/ 129 w 224"/>
                  <a:gd name="T21" fmla="*/ 140 h 156"/>
                  <a:gd name="T22" fmla="*/ 129 w 224"/>
                  <a:gd name="T23" fmla="*/ 64 h 156"/>
                  <a:gd name="T24" fmla="*/ 195 w 224"/>
                  <a:gd name="T25" fmla="*/ 138 h 156"/>
                  <a:gd name="T26" fmla="*/ 216 w 224"/>
                  <a:gd name="T27" fmla="*/ 140 h 156"/>
                  <a:gd name="T28" fmla="*/ 219 w 224"/>
                  <a:gd name="T29" fmla="*/ 11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56">
                    <a:moveTo>
                      <a:pt x="219" y="119"/>
                    </a:move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5"/>
                      <a:pt x="118" y="0"/>
                      <a:pt x="112" y="0"/>
                    </a:cubicBezTo>
                    <a:cubicBezTo>
                      <a:pt x="107" y="0"/>
                      <a:pt x="95" y="15"/>
                      <a:pt x="95" y="15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0" y="126"/>
                      <a:pt x="2" y="135"/>
                      <a:pt x="8" y="140"/>
                    </a:cubicBezTo>
                    <a:cubicBezTo>
                      <a:pt x="15" y="146"/>
                      <a:pt x="25" y="144"/>
                      <a:pt x="30" y="13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96" y="149"/>
                      <a:pt x="103" y="156"/>
                      <a:pt x="112" y="156"/>
                    </a:cubicBezTo>
                    <a:cubicBezTo>
                      <a:pt x="121" y="156"/>
                      <a:pt x="129" y="149"/>
                      <a:pt x="129" y="140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200" y="144"/>
                      <a:pt x="210" y="146"/>
                      <a:pt x="216" y="140"/>
                    </a:cubicBezTo>
                    <a:cubicBezTo>
                      <a:pt x="223" y="135"/>
                      <a:pt x="224" y="126"/>
                      <a:pt x="219" y="11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7813767" y="4073444"/>
                <a:ext cx="1192355" cy="619633"/>
              </a:xfrm>
              <a:custGeom>
                <a:avLst/>
                <a:gdLst>
                  <a:gd name="T0" fmla="*/ 3 w 339"/>
                  <a:gd name="T1" fmla="*/ 169 h 176"/>
                  <a:gd name="T2" fmla="*/ 4 w 339"/>
                  <a:gd name="T3" fmla="*/ 155 h 176"/>
                  <a:gd name="T4" fmla="*/ 4 w 339"/>
                  <a:gd name="T5" fmla="*/ 155 h 176"/>
                  <a:gd name="T6" fmla="*/ 57 w 339"/>
                  <a:gd name="T7" fmla="*/ 102 h 176"/>
                  <a:gd name="T8" fmla="*/ 66 w 339"/>
                  <a:gd name="T9" fmla="*/ 99 h 176"/>
                  <a:gd name="T10" fmla="*/ 66 w 339"/>
                  <a:gd name="T11" fmla="*/ 99 h 176"/>
                  <a:gd name="T12" fmla="*/ 72 w 339"/>
                  <a:gd name="T13" fmla="*/ 105 h 176"/>
                  <a:gd name="T14" fmla="*/ 72 w 339"/>
                  <a:gd name="T15" fmla="*/ 105 h 176"/>
                  <a:gd name="T16" fmla="*/ 83 w 339"/>
                  <a:gd name="T17" fmla="*/ 144 h 176"/>
                  <a:gd name="T18" fmla="*/ 166 w 339"/>
                  <a:gd name="T19" fmla="*/ 12 h 176"/>
                  <a:gd name="T20" fmla="*/ 176 w 339"/>
                  <a:gd name="T21" fmla="*/ 7 h 176"/>
                  <a:gd name="T22" fmla="*/ 176 w 339"/>
                  <a:gd name="T23" fmla="*/ 7 h 176"/>
                  <a:gd name="T24" fmla="*/ 182 w 339"/>
                  <a:gd name="T25" fmla="*/ 16 h 176"/>
                  <a:gd name="T26" fmla="*/ 182 w 339"/>
                  <a:gd name="T27" fmla="*/ 16 h 176"/>
                  <a:gd name="T28" fmla="*/ 181 w 339"/>
                  <a:gd name="T29" fmla="*/ 99 h 176"/>
                  <a:gd name="T30" fmla="*/ 221 w 339"/>
                  <a:gd name="T31" fmla="*/ 59 h 176"/>
                  <a:gd name="T32" fmla="*/ 228 w 339"/>
                  <a:gd name="T33" fmla="*/ 57 h 176"/>
                  <a:gd name="T34" fmla="*/ 228 w 339"/>
                  <a:gd name="T35" fmla="*/ 57 h 176"/>
                  <a:gd name="T36" fmla="*/ 234 w 339"/>
                  <a:gd name="T37" fmla="*/ 61 h 176"/>
                  <a:gd name="T38" fmla="*/ 234 w 339"/>
                  <a:gd name="T39" fmla="*/ 61 h 176"/>
                  <a:gd name="T40" fmla="*/ 246 w 339"/>
                  <a:gd name="T41" fmla="*/ 84 h 176"/>
                  <a:gd name="T42" fmla="*/ 322 w 339"/>
                  <a:gd name="T43" fmla="*/ 5 h 176"/>
                  <a:gd name="T44" fmla="*/ 335 w 339"/>
                  <a:gd name="T45" fmla="*/ 4 h 176"/>
                  <a:gd name="T46" fmla="*/ 335 w 339"/>
                  <a:gd name="T47" fmla="*/ 4 h 176"/>
                  <a:gd name="T48" fmla="*/ 335 w 339"/>
                  <a:gd name="T49" fmla="*/ 18 h 176"/>
                  <a:gd name="T50" fmla="*/ 335 w 339"/>
                  <a:gd name="T51" fmla="*/ 18 h 176"/>
                  <a:gd name="T52" fmla="*/ 251 w 339"/>
                  <a:gd name="T53" fmla="*/ 106 h 176"/>
                  <a:gd name="T54" fmla="*/ 243 w 339"/>
                  <a:gd name="T55" fmla="*/ 110 h 176"/>
                  <a:gd name="T56" fmla="*/ 243 w 339"/>
                  <a:gd name="T57" fmla="*/ 110 h 176"/>
                  <a:gd name="T58" fmla="*/ 236 w 339"/>
                  <a:gd name="T59" fmla="*/ 106 h 176"/>
                  <a:gd name="T60" fmla="*/ 236 w 339"/>
                  <a:gd name="T61" fmla="*/ 106 h 176"/>
                  <a:gd name="T62" fmla="*/ 224 w 339"/>
                  <a:gd name="T63" fmla="*/ 81 h 176"/>
                  <a:gd name="T64" fmla="*/ 177 w 339"/>
                  <a:gd name="T65" fmla="*/ 126 h 176"/>
                  <a:gd name="T66" fmla="*/ 168 w 339"/>
                  <a:gd name="T67" fmla="*/ 127 h 176"/>
                  <a:gd name="T68" fmla="*/ 168 w 339"/>
                  <a:gd name="T69" fmla="*/ 127 h 176"/>
                  <a:gd name="T70" fmla="*/ 163 w 339"/>
                  <a:gd name="T71" fmla="*/ 119 h 176"/>
                  <a:gd name="T72" fmla="*/ 163 w 339"/>
                  <a:gd name="T73" fmla="*/ 119 h 176"/>
                  <a:gd name="T74" fmla="*/ 164 w 339"/>
                  <a:gd name="T75" fmla="*/ 49 h 176"/>
                  <a:gd name="T76" fmla="*/ 88 w 339"/>
                  <a:gd name="T77" fmla="*/ 171 h 176"/>
                  <a:gd name="T78" fmla="*/ 79 w 339"/>
                  <a:gd name="T79" fmla="*/ 176 h 176"/>
                  <a:gd name="T80" fmla="*/ 79 w 339"/>
                  <a:gd name="T81" fmla="*/ 176 h 176"/>
                  <a:gd name="T82" fmla="*/ 71 w 339"/>
                  <a:gd name="T83" fmla="*/ 170 h 176"/>
                  <a:gd name="T84" fmla="*/ 71 w 339"/>
                  <a:gd name="T85" fmla="*/ 170 h 176"/>
                  <a:gd name="T86" fmla="*/ 59 w 339"/>
                  <a:gd name="T87" fmla="*/ 126 h 176"/>
                  <a:gd name="T88" fmla="*/ 16 w 339"/>
                  <a:gd name="T89" fmla="*/ 170 h 176"/>
                  <a:gd name="T90" fmla="*/ 16 w 339"/>
                  <a:gd name="T91" fmla="*/ 170 h 176"/>
                  <a:gd name="T92" fmla="*/ 7 w 339"/>
                  <a:gd name="T93" fmla="*/ 172 h 176"/>
                  <a:gd name="T94" fmla="*/ 7 w 339"/>
                  <a:gd name="T95" fmla="*/ 172 h 176"/>
                  <a:gd name="T96" fmla="*/ 3 w 339"/>
                  <a:gd name="T97" fmla="*/ 16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9" h="176">
                    <a:moveTo>
                      <a:pt x="3" y="169"/>
                    </a:moveTo>
                    <a:cubicBezTo>
                      <a:pt x="0" y="166"/>
                      <a:pt x="0" y="159"/>
                      <a:pt x="4" y="155"/>
                    </a:cubicBezTo>
                    <a:cubicBezTo>
                      <a:pt x="4" y="155"/>
                      <a:pt x="4" y="155"/>
                      <a:pt x="4" y="155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60" y="99"/>
                      <a:pt x="63" y="98"/>
                      <a:pt x="66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9" y="100"/>
                      <a:pt x="71" y="102"/>
                      <a:pt x="72" y="105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83" y="144"/>
                      <a:pt x="83" y="144"/>
                      <a:pt x="83" y="144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8" y="8"/>
                      <a:pt x="172" y="6"/>
                      <a:pt x="176" y="7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80" y="8"/>
                      <a:pt x="182" y="12"/>
                      <a:pt x="182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81" y="99"/>
                      <a:pt x="181" y="99"/>
                      <a:pt x="181" y="99"/>
                    </a:cubicBezTo>
                    <a:cubicBezTo>
                      <a:pt x="221" y="59"/>
                      <a:pt x="221" y="59"/>
                      <a:pt x="221" y="59"/>
                    </a:cubicBezTo>
                    <a:cubicBezTo>
                      <a:pt x="223" y="57"/>
                      <a:pt x="226" y="57"/>
                      <a:pt x="228" y="57"/>
                    </a:cubicBezTo>
                    <a:cubicBezTo>
                      <a:pt x="228" y="57"/>
                      <a:pt x="228" y="57"/>
                      <a:pt x="228" y="57"/>
                    </a:cubicBezTo>
                    <a:cubicBezTo>
                      <a:pt x="231" y="58"/>
                      <a:pt x="233" y="59"/>
                      <a:pt x="234" y="61"/>
                    </a:cubicBezTo>
                    <a:cubicBezTo>
                      <a:pt x="234" y="61"/>
                      <a:pt x="234" y="61"/>
                      <a:pt x="234" y="61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322" y="5"/>
                      <a:pt x="322" y="5"/>
                      <a:pt x="322" y="5"/>
                    </a:cubicBezTo>
                    <a:cubicBezTo>
                      <a:pt x="326" y="1"/>
                      <a:pt x="331" y="0"/>
                      <a:pt x="335" y="4"/>
                    </a:cubicBezTo>
                    <a:cubicBezTo>
                      <a:pt x="335" y="4"/>
                      <a:pt x="335" y="4"/>
                      <a:pt x="335" y="4"/>
                    </a:cubicBezTo>
                    <a:cubicBezTo>
                      <a:pt x="339" y="8"/>
                      <a:pt x="339" y="14"/>
                      <a:pt x="335" y="18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251" y="106"/>
                      <a:pt x="251" y="106"/>
                      <a:pt x="251" y="106"/>
                    </a:cubicBezTo>
                    <a:cubicBezTo>
                      <a:pt x="249" y="109"/>
                      <a:pt x="246" y="110"/>
                      <a:pt x="243" y="110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0" y="110"/>
                      <a:pt x="238" y="108"/>
                      <a:pt x="236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24" y="81"/>
                      <a:pt x="224" y="81"/>
                      <a:pt x="224" y="81"/>
                    </a:cubicBezTo>
                    <a:cubicBezTo>
                      <a:pt x="177" y="126"/>
                      <a:pt x="177" y="126"/>
                      <a:pt x="177" y="126"/>
                    </a:cubicBezTo>
                    <a:cubicBezTo>
                      <a:pt x="174" y="128"/>
                      <a:pt x="171" y="129"/>
                      <a:pt x="168" y="127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5" y="126"/>
                      <a:pt x="163" y="123"/>
                      <a:pt x="163" y="119"/>
                    </a:cubicBezTo>
                    <a:cubicBezTo>
                      <a:pt x="163" y="119"/>
                      <a:pt x="163" y="119"/>
                      <a:pt x="163" y="119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6" y="174"/>
                      <a:pt x="82" y="176"/>
                      <a:pt x="79" y="176"/>
                    </a:cubicBezTo>
                    <a:cubicBezTo>
                      <a:pt x="79" y="176"/>
                      <a:pt x="79" y="176"/>
                      <a:pt x="79" y="176"/>
                    </a:cubicBezTo>
                    <a:cubicBezTo>
                      <a:pt x="75" y="176"/>
                      <a:pt x="72" y="173"/>
                      <a:pt x="71" y="170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59" y="126"/>
                      <a:pt x="59" y="126"/>
                      <a:pt x="59" y="126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4" y="172"/>
                      <a:pt x="10" y="173"/>
                      <a:pt x="7" y="172"/>
                    </a:cubicBezTo>
                    <a:cubicBezTo>
                      <a:pt x="7" y="172"/>
                      <a:pt x="7" y="172"/>
                      <a:pt x="7" y="172"/>
                    </a:cubicBezTo>
                    <a:cubicBezTo>
                      <a:pt x="6" y="172"/>
                      <a:pt x="4" y="171"/>
                      <a:pt x="3" y="16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6" name="文本框 32"/>
            <p:cNvSpPr txBox="1"/>
            <p:nvPr/>
          </p:nvSpPr>
          <p:spPr>
            <a:xfrm>
              <a:off x="4920034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55062" y="2552040"/>
            <a:ext cx="1506122" cy="1123398"/>
            <a:chOff x="7018511" y="2552038"/>
            <a:chExt cx="1506122" cy="1123397"/>
          </a:xfrm>
        </p:grpSpPr>
        <p:grpSp>
          <p:nvGrpSpPr>
            <p:cNvPr id="51" name="组合 50"/>
            <p:cNvGrpSpPr/>
            <p:nvPr/>
          </p:nvGrpSpPr>
          <p:grpSpPr>
            <a:xfrm>
              <a:off x="7532439" y="2552038"/>
              <a:ext cx="478267" cy="495245"/>
              <a:chOff x="4571018" y="3941631"/>
              <a:chExt cx="1142820" cy="1183390"/>
            </a:xfrm>
            <a:solidFill>
              <a:srgbClr val="FF0000"/>
            </a:solidFill>
          </p:grpSpPr>
          <p:sp>
            <p:nvSpPr>
              <p:cNvPr id="52" name="Freeform 237"/>
              <p:cNvSpPr/>
              <p:nvPr/>
            </p:nvSpPr>
            <p:spPr bwMode="auto">
              <a:xfrm>
                <a:off x="5030850" y="3941631"/>
                <a:ext cx="426023" cy="561264"/>
              </a:xfrm>
              <a:custGeom>
                <a:avLst/>
                <a:gdLst>
                  <a:gd name="T0" fmla="*/ 126 w 126"/>
                  <a:gd name="T1" fmla="*/ 28 h 166"/>
                  <a:gd name="T2" fmla="*/ 38 w 126"/>
                  <a:gd name="T3" fmla="*/ 166 h 166"/>
                  <a:gd name="T4" fmla="*/ 36 w 126"/>
                  <a:gd name="T5" fmla="*/ 166 h 166"/>
                  <a:gd name="T6" fmla="*/ 0 w 126"/>
                  <a:gd name="T7" fmla="*/ 3 h 166"/>
                  <a:gd name="T8" fmla="*/ 0 w 126"/>
                  <a:gd name="T9" fmla="*/ 3 h 166"/>
                  <a:gd name="T10" fmla="*/ 17 w 126"/>
                  <a:gd name="T11" fmla="*/ 1 h 166"/>
                  <a:gd name="T12" fmla="*/ 33 w 126"/>
                  <a:gd name="T13" fmla="*/ 0 h 166"/>
                  <a:gd name="T14" fmla="*/ 48 w 126"/>
                  <a:gd name="T15" fmla="*/ 0 h 166"/>
                  <a:gd name="T16" fmla="*/ 63 w 126"/>
                  <a:gd name="T17" fmla="*/ 2 h 166"/>
                  <a:gd name="T18" fmla="*/ 79 w 126"/>
                  <a:gd name="T19" fmla="*/ 5 h 166"/>
                  <a:gd name="T20" fmla="*/ 94 w 126"/>
                  <a:gd name="T21" fmla="*/ 10 h 166"/>
                  <a:gd name="T22" fmla="*/ 108 w 126"/>
                  <a:gd name="T23" fmla="*/ 17 h 166"/>
                  <a:gd name="T24" fmla="*/ 123 w 126"/>
                  <a:gd name="T25" fmla="*/ 25 h 166"/>
                  <a:gd name="T26" fmla="*/ 123 w 126"/>
                  <a:gd name="T27" fmla="*/ 25 h 166"/>
                  <a:gd name="T28" fmla="*/ 126 w 126"/>
                  <a:gd name="T29" fmla="*/ 28 h 166"/>
                  <a:gd name="T30" fmla="*/ 126 w 126"/>
                  <a:gd name="T31" fmla="*/ 2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6" h="166">
                    <a:moveTo>
                      <a:pt x="126" y="28"/>
                    </a:moveTo>
                    <a:lnTo>
                      <a:pt x="38" y="166"/>
                    </a:lnTo>
                    <a:lnTo>
                      <a:pt x="36" y="16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1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3" y="2"/>
                    </a:lnTo>
                    <a:lnTo>
                      <a:pt x="79" y="5"/>
                    </a:lnTo>
                    <a:lnTo>
                      <a:pt x="94" y="10"/>
                    </a:lnTo>
                    <a:lnTo>
                      <a:pt x="108" y="17"/>
                    </a:lnTo>
                    <a:lnTo>
                      <a:pt x="123" y="25"/>
                    </a:lnTo>
                    <a:lnTo>
                      <a:pt x="123" y="25"/>
                    </a:lnTo>
                    <a:lnTo>
                      <a:pt x="126" y="28"/>
                    </a:lnTo>
                    <a:lnTo>
                      <a:pt x="126" y="2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3" name="Freeform 238"/>
              <p:cNvSpPr/>
              <p:nvPr/>
            </p:nvSpPr>
            <p:spPr bwMode="auto">
              <a:xfrm>
                <a:off x="5172859" y="4103925"/>
                <a:ext cx="540979" cy="1000812"/>
              </a:xfrm>
              <a:custGeom>
                <a:avLst/>
                <a:gdLst>
                  <a:gd name="T0" fmla="*/ 155 w 159"/>
                  <a:gd name="T1" fmla="*/ 101 h 296"/>
                  <a:gd name="T2" fmla="*/ 155 w 159"/>
                  <a:gd name="T3" fmla="*/ 101 h 296"/>
                  <a:gd name="T4" fmla="*/ 156 w 159"/>
                  <a:gd name="T5" fmla="*/ 105 h 296"/>
                  <a:gd name="T6" fmla="*/ 156 w 159"/>
                  <a:gd name="T7" fmla="*/ 105 h 296"/>
                  <a:gd name="T8" fmla="*/ 156 w 159"/>
                  <a:gd name="T9" fmla="*/ 105 h 296"/>
                  <a:gd name="T10" fmla="*/ 158 w 159"/>
                  <a:gd name="T11" fmla="*/ 120 h 296"/>
                  <a:gd name="T12" fmla="*/ 159 w 159"/>
                  <a:gd name="T13" fmla="*/ 136 h 296"/>
                  <a:gd name="T14" fmla="*/ 158 w 159"/>
                  <a:gd name="T15" fmla="*/ 151 h 296"/>
                  <a:gd name="T16" fmla="*/ 157 w 159"/>
                  <a:gd name="T17" fmla="*/ 166 h 296"/>
                  <a:gd name="T18" fmla="*/ 153 w 159"/>
                  <a:gd name="T19" fmla="*/ 182 h 296"/>
                  <a:gd name="T20" fmla="*/ 149 w 159"/>
                  <a:gd name="T21" fmla="*/ 196 h 296"/>
                  <a:gd name="T22" fmla="*/ 141 w 159"/>
                  <a:gd name="T23" fmla="*/ 211 h 296"/>
                  <a:gd name="T24" fmla="*/ 133 w 159"/>
                  <a:gd name="T25" fmla="*/ 225 h 296"/>
                  <a:gd name="T26" fmla="*/ 133 w 159"/>
                  <a:gd name="T27" fmla="*/ 225 h 296"/>
                  <a:gd name="T28" fmla="*/ 124 w 159"/>
                  <a:gd name="T29" fmla="*/ 238 h 296"/>
                  <a:gd name="T30" fmla="*/ 114 w 159"/>
                  <a:gd name="T31" fmla="*/ 250 h 296"/>
                  <a:gd name="T32" fmla="*/ 103 w 159"/>
                  <a:gd name="T33" fmla="*/ 261 h 296"/>
                  <a:gd name="T34" fmla="*/ 91 w 159"/>
                  <a:gd name="T35" fmla="*/ 271 h 296"/>
                  <a:gd name="T36" fmla="*/ 78 w 159"/>
                  <a:gd name="T37" fmla="*/ 278 h 296"/>
                  <a:gd name="T38" fmla="*/ 64 w 159"/>
                  <a:gd name="T39" fmla="*/ 286 h 296"/>
                  <a:gd name="T40" fmla="*/ 50 w 159"/>
                  <a:gd name="T41" fmla="*/ 291 h 296"/>
                  <a:gd name="T42" fmla="*/ 34 w 159"/>
                  <a:gd name="T43" fmla="*/ 296 h 296"/>
                  <a:gd name="T44" fmla="*/ 0 w 159"/>
                  <a:gd name="T45" fmla="*/ 138 h 296"/>
                  <a:gd name="T46" fmla="*/ 88 w 159"/>
                  <a:gd name="T47" fmla="*/ 0 h 296"/>
                  <a:gd name="T48" fmla="*/ 88 w 159"/>
                  <a:gd name="T49" fmla="*/ 0 h 296"/>
                  <a:gd name="T50" fmla="*/ 101 w 159"/>
                  <a:gd name="T51" fmla="*/ 10 h 296"/>
                  <a:gd name="T52" fmla="*/ 112 w 159"/>
                  <a:gd name="T53" fmla="*/ 21 h 296"/>
                  <a:gd name="T54" fmla="*/ 122 w 159"/>
                  <a:gd name="T55" fmla="*/ 32 h 296"/>
                  <a:gd name="T56" fmla="*/ 131 w 159"/>
                  <a:gd name="T57" fmla="*/ 44 h 296"/>
                  <a:gd name="T58" fmla="*/ 139 w 159"/>
                  <a:gd name="T59" fmla="*/ 57 h 296"/>
                  <a:gd name="T60" fmla="*/ 146 w 159"/>
                  <a:gd name="T61" fmla="*/ 71 h 296"/>
                  <a:gd name="T62" fmla="*/ 151 w 159"/>
                  <a:gd name="T63" fmla="*/ 86 h 296"/>
                  <a:gd name="T64" fmla="*/ 155 w 159"/>
                  <a:gd name="T65" fmla="*/ 101 h 296"/>
                  <a:gd name="T66" fmla="*/ 155 w 159"/>
                  <a:gd name="T67" fmla="*/ 101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9" h="296">
                    <a:moveTo>
                      <a:pt x="155" y="101"/>
                    </a:moveTo>
                    <a:lnTo>
                      <a:pt x="155" y="101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6" y="105"/>
                    </a:lnTo>
                    <a:lnTo>
                      <a:pt x="158" y="120"/>
                    </a:lnTo>
                    <a:lnTo>
                      <a:pt x="159" y="136"/>
                    </a:lnTo>
                    <a:lnTo>
                      <a:pt x="158" y="151"/>
                    </a:lnTo>
                    <a:lnTo>
                      <a:pt x="157" y="166"/>
                    </a:lnTo>
                    <a:lnTo>
                      <a:pt x="153" y="182"/>
                    </a:lnTo>
                    <a:lnTo>
                      <a:pt x="149" y="196"/>
                    </a:lnTo>
                    <a:lnTo>
                      <a:pt x="141" y="211"/>
                    </a:lnTo>
                    <a:lnTo>
                      <a:pt x="133" y="225"/>
                    </a:lnTo>
                    <a:lnTo>
                      <a:pt x="133" y="225"/>
                    </a:lnTo>
                    <a:lnTo>
                      <a:pt x="124" y="238"/>
                    </a:lnTo>
                    <a:lnTo>
                      <a:pt x="114" y="250"/>
                    </a:lnTo>
                    <a:lnTo>
                      <a:pt x="103" y="261"/>
                    </a:lnTo>
                    <a:lnTo>
                      <a:pt x="91" y="271"/>
                    </a:lnTo>
                    <a:lnTo>
                      <a:pt x="78" y="278"/>
                    </a:lnTo>
                    <a:lnTo>
                      <a:pt x="64" y="286"/>
                    </a:lnTo>
                    <a:lnTo>
                      <a:pt x="50" y="291"/>
                    </a:lnTo>
                    <a:lnTo>
                      <a:pt x="34" y="296"/>
                    </a:lnTo>
                    <a:lnTo>
                      <a:pt x="0" y="13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1" y="10"/>
                    </a:lnTo>
                    <a:lnTo>
                      <a:pt x="112" y="21"/>
                    </a:lnTo>
                    <a:lnTo>
                      <a:pt x="122" y="32"/>
                    </a:lnTo>
                    <a:lnTo>
                      <a:pt x="131" y="44"/>
                    </a:lnTo>
                    <a:lnTo>
                      <a:pt x="139" y="57"/>
                    </a:lnTo>
                    <a:lnTo>
                      <a:pt x="146" y="71"/>
                    </a:lnTo>
                    <a:lnTo>
                      <a:pt x="151" y="86"/>
                    </a:lnTo>
                    <a:lnTo>
                      <a:pt x="155" y="101"/>
                    </a:lnTo>
                    <a:lnTo>
                      <a:pt x="155" y="101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4" name="Freeform 239"/>
              <p:cNvSpPr/>
              <p:nvPr/>
            </p:nvSpPr>
            <p:spPr bwMode="auto">
              <a:xfrm>
                <a:off x="4571018" y="4029538"/>
                <a:ext cx="676224" cy="1095483"/>
              </a:xfrm>
              <a:custGeom>
                <a:avLst/>
                <a:gdLst>
                  <a:gd name="T0" fmla="*/ 131 w 201"/>
                  <a:gd name="T1" fmla="*/ 0 h 323"/>
                  <a:gd name="T2" fmla="*/ 201 w 201"/>
                  <a:gd name="T3" fmla="*/ 319 h 323"/>
                  <a:gd name="T4" fmla="*/ 201 w 201"/>
                  <a:gd name="T5" fmla="*/ 319 h 323"/>
                  <a:gd name="T6" fmla="*/ 200 w 201"/>
                  <a:gd name="T7" fmla="*/ 320 h 323"/>
                  <a:gd name="T8" fmla="*/ 200 w 201"/>
                  <a:gd name="T9" fmla="*/ 320 h 323"/>
                  <a:gd name="T10" fmla="*/ 184 w 201"/>
                  <a:gd name="T11" fmla="*/ 322 h 323"/>
                  <a:gd name="T12" fmla="*/ 168 w 201"/>
                  <a:gd name="T13" fmla="*/ 323 h 323"/>
                  <a:gd name="T14" fmla="*/ 152 w 201"/>
                  <a:gd name="T15" fmla="*/ 323 h 323"/>
                  <a:gd name="T16" fmla="*/ 136 w 201"/>
                  <a:gd name="T17" fmla="*/ 321 h 323"/>
                  <a:gd name="T18" fmla="*/ 121 w 201"/>
                  <a:gd name="T19" fmla="*/ 318 h 323"/>
                  <a:gd name="T20" fmla="*/ 106 w 201"/>
                  <a:gd name="T21" fmla="*/ 312 h 323"/>
                  <a:gd name="T22" fmla="*/ 91 w 201"/>
                  <a:gd name="T23" fmla="*/ 306 h 323"/>
                  <a:gd name="T24" fmla="*/ 77 w 201"/>
                  <a:gd name="T25" fmla="*/ 297 h 323"/>
                  <a:gd name="T26" fmla="*/ 77 w 201"/>
                  <a:gd name="T27" fmla="*/ 297 h 323"/>
                  <a:gd name="T28" fmla="*/ 63 w 201"/>
                  <a:gd name="T29" fmla="*/ 288 h 323"/>
                  <a:gd name="T30" fmla="*/ 50 w 201"/>
                  <a:gd name="T31" fmla="*/ 278 h 323"/>
                  <a:gd name="T32" fmla="*/ 40 w 201"/>
                  <a:gd name="T33" fmla="*/ 266 h 323"/>
                  <a:gd name="T34" fmla="*/ 30 w 201"/>
                  <a:gd name="T35" fmla="*/ 254 h 323"/>
                  <a:gd name="T36" fmla="*/ 22 w 201"/>
                  <a:gd name="T37" fmla="*/ 241 h 323"/>
                  <a:gd name="T38" fmla="*/ 15 w 201"/>
                  <a:gd name="T39" fmla="*/ 227 h 323"/>
                  <a:gd name="T40" fmla="*/ 9 w 201"/>
                  <a:gd name="T41" fmla="*/ 211 h 323"/>
                  <a:gd name="T42" fmla="*/ 5 w 201"/>
                  <a:gd name="T43" fmla="*/ 195 h 323"/>
                  <a:gd name="T44" fmla="*/ 5 w 201"/>
                  <a:gd name="T45" fmla="*/ 195 h 323"/>
                  <a:gd name="T46" fmla="*/ 2 w 201"/>
                  <a:gd name="T47" fmla="*/ 179 h 323"/>
                  <a:gd name="T48" fmla="*/ 0 w 201"/>
                  <a:gd name="T49" fmla="*/ 162 h 323"/>
                  <a:gd name="T50" fmla="*/ 2 w 201"/>
                  <a:gd name="T51" fmla="*/ 146 h 323"/>
                  <a:gd name="T52" fmla="*/ 3 w 201"/>
                  <a:gd name="T53" fmla="*/ 131 h 323"/>
                  <a:gd name="T54" fmla="*/ 7 w 201"/>
                  <a:gd name="T55" fmla="*/ 116 h 323"/>
                  <a:gd name="T56" fmla="*/ 11 w 201"/>
                  <a:gd name="T57" fmla="*/ 101 h 323"/>
                  <a:gd name="T58" fmla="*/ 18 w 201"/>
                  <a:gd name="T59" fmla="*/ 86 h 323"/>
                  <a:gd name="T60" fmla="*/ 27 w 201"/>
                  <a:gd name="T61" fmla="*/ 71 h 323"/>
                  <a:gd name="T62" fmla="*/ 27 w 201"/>
                  <a:gd name="T63" fmla="*/ 71 h 323"/>
                  <a:gd name="T64" fmla="*/ 36 w 201"/>
                  <a:gd name="T65" fmla="*/ 58 h 323"/>
                  <a:gd name="T66" fmla="*/ 47 w 201"/>
                  <a:gd name="T67" fmla="*/ 45 h 323"/>
                  <a:gd name="T68" fmla="*/ 58 w 201"/>
                  <a:gd name="T69" fmla="*/ 34 h 323"/>
                  <a:gd name="T70" fmla="*/ 71 w 201"/>
                  <a:gd name="T71" fmla="*/ 25 h 323"/>
                  <a:gd name="T72" fmla="*/ 84 w 201"/>
                  <a:gd name="T73" fmla="*/ 17 h 323"/>
                  <a:gd name="T74" fmla="*/ 98 w 201"/>
                  <a:gd name="T75" fmla="*/ 9 h 323"/>
                  <a:gd name="T76" fmla="*/ 113 w 201"/>
                  <a:gd name="T77" fmla="*/ 4 h 323"/>
                  <a:gd name="T78" fmla="*/ 130 w 201"/>
                  <a:gd name="T79" fmla="*/ 0 h 323"/>
                  <a:gd name="T80" fmla="*/ 130 w 201"/>
                  <a:gd name="T81" fmla="*/ 0 h 323"/>
                  <a:gd name="T82" fmla="*/ 131 w 201"/>
                  <a:gd name="T83" fmla="*/ 0 h 323"/>
                  <a:gd name="T84" fmla="*/ 131 w 201"/>
                  <a:gd name="T8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1" h="323">
                    <a:moveTo>
                      <a:pt x="131" y="0"/>
                    </a:moveTo>
                    <a:lnTo>
                      <a:pt x="201" y="319"/>
                    </a:lnTo>
                    <a:lnTo>
                      <a:pt x="201" y="319"/>
                    </a:lnTo>
                    <a:lnTo>
                      <a:pt x="200" y="320"/>
                    </a:lnTo>
                    <a:lnTo>
                      <a:pt x="200" y="320"/>
                    </a:lnTo>
                    <a:lnTo>
                      <a:pt x="184" y="322"/>
                    </a:lnTo>
                    <a:lnTo>
                      <a:pt x="168" y="323"/>
                    </a:lnTo>
                    <a:lnTo>
                      <a:pt x="152" y="323"/>
                    </a:lnTo>
                    <a:lnTo>
                      <a:pt x="136" y="321"/>
                    </a:lnTo>
                    <a:lnTo>
                      <a:pt x="121" y="318"/>
                    </a:lnTo>
                    <a:lnTo>
                      <a:pt x="106" y="312"/>
                    </a:lnTo>
                    <a:lnTo>
                      <a:pt x="91" y="306"/>
                    </a:lnTo>
                    <a:lnTo>
                      <a:pt x="77" y="297"/>
                    </a:lnTo>
                    <a:lnTo>
                      <a:pt x="77" y="297"/>
                    </a:lnTo>
                    <a:lnTo>
                      <a:pt x="63" y="288"/>
                    </a:lnTo>
                    <a:lnTo>
                      <a:pt x="50" y="278"/>
                    </a:lnTo>
                    <a:lnTo>
                      <a:pt x="40" y="266"/>
                    </a:lnTo>
                    <a:lnTo>
                      <a:pt x="30" y="254"/>
                    </a:lnTo>
                    <a:lnTo>
                      <a:pt x="22" y="241"/>
                    </a:lnTo>
                    <a:lnTo>
                      <a:pt x="15" y="227"/>
                    </a:lnTo>
                    <a:lnTo>
                      <a:pt x="9" y="211"/>
                    </a:lnTo>
                    <a:lnTo>
                      <a:pt x="5" y="195"/>
                    </a:lnTo>
                    <a:lnTo>
                      <a:pt x="5" y="195"/>
                    </a:lnTo>
                    <a:lnTo>
                      <a:pt x="2" y="179"/>
                    </a:lnTo>
                    <a:lnTo>
                      <a:pt x="0" y="162"/>
                    </a:lnTo>
                    <a:lnTo>
                      <a:pt x="2" y="146"/>
                    </a:lnTo>
                    <a:lnTo>
                      <a:pt x="3" y="131"/>
                    </a:lnTo>
                    <a:lnTo>
                      <a:pt x="7" y="116"/>
                    </a:lnTo>
                    <a:lnTo>
                      <a:pt x="11" y="101"/>
                    </a:lnTo>
                    <a:lnTo>
                      <a:pt x="18" y="86"/>
                    </a:lnTo>
                    <a:lnTo>
                      <a:pt x="27" y="71"/>
                    </a:lnTo>
                    <a:lnTo>
                      <a:pt x="27" y="71"/>
                    </a:lnTo>
                    <a:lnTo>
                      <a:pt x="36" y="58"/>
                    </a:lnTo>
                    <a:lnTo>
                      <a:pt x="47" y="45"/>
                    </a:lnTo>
                    <a:lnTo>
                      <a:pt x="58" y="34"/>
                    </a:lnTo>
                    <a:lnTo>
                      <a:pt x="71" y="25"/>
                    </a:lnTo>
                    <a:lnTo>
                      <a:pt x="84" y="17"/>
                    </a:lnTo>
                    <a:lnTo>
                      <a:pt x="98" y="9"/>
                    </a:lnTo>
                    <a:lnTo>
                      <a:pt x="113" y="4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/>
              <a:lstStyle/>
              <a:p>
                <a:endParaRPr lang="zh-CN" altLang="en-US" sz="1600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  <p:sp>
          <p:nvSpPr>
            <p:cNvPr id="79" name="文本框 32"/>
            <p:cNvSpPr txBox="1"/>
            <p:nvPr/>
          </p:nvSpPr>
          <p:spPr>
            <a:xfrm>
              <a:off x="7018511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90659" y="2607736"/>
            <a:ext cx="1506122" cy="1067703"/>
            <a:chOff x="9054108" y="2607732"/>
            <a:chExt cx="1506122" cy="1067703"/>
          </a:xfrm>
        </p:grpSpPr>
        <p:sp>
          <p:nvSpPr>
            <p:cNvPr id="55" name="Freeform 128"/>
            <p:cNvSpPr>
              <a:spLocks noEditPoints="1"/>
            </p:cNvSpPr>
            <p:nvPr/>
          </p:nvSpPr>
          <p:spPr bwMode="black">
            <a:xfrm>
              <a:off x="9532748" y="2607732"/>
              <a:ext cx="548843" cy="383857"/>
            </a:xfrm>
            <a:custGeom>
              <a:avLst/>
              <a:gdLst>
                <a:gd name="T0" fmla="*/ 7 w 300"/>
                <a:gd name="T1" fmla="*/ 0 h 210"/>
                <a:gd name="T2" fmla="*/ 293 w 300"/>
                <a:gd name="T3" fmla="*/ 0 h 210"/>
                <a:gd name="T4" fmla="*/ 150 w 300"/>
                <a:gd name="T5" fmla="*/ 120 h 210"/>
                <a:gd name="T6" fmla="*/ 7 w 300"/>
                <a:gd name="T7" fmla="*/ 0 h 210"/>
                <a:gd name="T8" fmla="*/ 153 w 300"/>
                <a:gd name="T9" fmla="*/ 130 h 210"/>
                <a:gd name="T10" fmla="*/ 153 w 300"/>
                <a:gd name="T11" fmla="*/ 130 h 210"/>
                <a:gd name="T12" fmla="*/ 153 w 300"/>
                <a:gd name="T13" fmla="*/ 131 h 210"/>
                <a:gd name="T14" fmla="*/ 152 w 300"/>
                <a:gd name="T15" fmla="*/ 131 h 210"/>
                <a:gd name="T16" fmla="*/ 152 w 300"/>
                <a:gd name="T17" fmla="*/ 131 h 210"/>
                <a:gd name="T18" fmla="*/ 151 w 300"/>
                <a:gd name="T19" fmla="*/ 131 h 210"/>
                <a:gd name="T20" fmla="*/ 151 w 300"/>
                <a:gd name="T21" fmla="*/ 131 h 210"/>
                <a:gd name="T22" fmla="*/ 150 w 300"/>
                <a:gd name="T23" fmla="*/ 131 h 210"/>
                <a:gd name="T24" fmla="*/ 150 w 300"/>
                <a:gd name="T25" fmla="*/ 131 h 210"/>
                <a:gd name="T26" fmla="*/ 150 w 300"/>
                <a:gd name="T27" fmla="*/ 131 h 210"/>
                <a:gd name="T28" fmla="*/ 149 w 300"/>
                <a:gd name="T29" fmla="*/ 131 h 210"/>
                <a:gd name="T30" fmla="*/ 149 w 300"/>
                <a:gd name="T31" fmla="*/ 131 h 210"/>
                <a:gd name="T32" fmla="*/ 148 w 300"/>
                <a:gd name="T33" fmla="*/ 131 h 210"/>
                <a:gd name="T34" fmla="*/ 148 w 300"/>
                <a:gd name="T35" fmla="*/ 131 h 210"/>
                <a:gd name="T36" fmla="*/ 147 w 300"/>
                <a:gd name="T37" fmla="*/ 131 h 210"/>
                <a:gd name="T38" fmla="*/ 147 w 300"/>
                <a:gd name="T39" fmla="*/ 130 h 210"/>
                <a:gd name="T40" fmla="*/ 147 w 300"/>
                <a:gd name="T41" fmla="*/ 130 h 210"/>
                <a:gd name="T42" fmla="*/ 125 w 300"/>
                <a:gd name="T43" fmla="*/ 112 h 210"/>
                <a:gd name="T44" fmla="*/ 8 w 300"/>
                <a:gd name="T45" fmla="*/ 210 h 210"/>
                <a:gd name="T46" fmla="*/ 293 w 300"/>
                <a:gd name="T47" fmla="*/ 210 h 210"/>
                <a:gd name="T48" fmla="*/ 175 w 300"/>
                <a:gd name="T49" fmla="*/ 112 h 210"/>
                <a:gd name="T50" fmla="*/ 153 w 300"/>
                <a:gd name="T51" fmla="*/ 130 h 210"/>
                <a:gd name="T52" fmla="*/ 0 w 300"/>
                <a:gd name="T53" fmla="*/ 6 h 210"/>
                <a:gd name="T54" fmla="*/ 0 w 300"/>
                <a:gd name="T55" fmla="*/ 204 h 210"/>
                <a:gd name="T56" fmla="*/ 118 w 300"/>
                <a:gd name="T57" fmla="*/ 106 h 210"/>
                <a:gd name="T58" fmla="*/ 0 w 300"/>
                <a:gd name="T59" fmla="*/ 6 h 210"/>
                <a:gd name="T60" fmla="*/ 182 w 300"/>
                <a:gd name="T61" fmla="*/ 106 h 210"/>
                <a:gd name="T62" fmla="*/ 300 w 300"/>
                <a:gd name="T63" fmla="*/ 204 h 210"/>
                <a:gd name="T64" fmla="*/ 300 w 300"/>
                <a:gd name="T65" fmla="*/ 6 h 210"/>
                <a:gd name="T66" fmla="*/ 182 w 300"/>
                <a:gd name="T67" fmla="*/ 10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" h="210">
                  <a:moveTo>
                    <a:pt x="7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150" y="120"/>
                    <a:pt x="150" y="120"/>
                    <a:pt x="150" y="120"/>
                  </a:cubicBezTo>
                  <a:lnTo>
                    <a:pt x="7" y="0"/>
                  </a:lnTo>
                  <a:close/>
                  <a:moveTo>
                    <a:pt x="153" y="130"/>
                  </a:moveTo>
                  <a:cubicBezTo>
                    <a:pt x="153" y="130"/>
                    <a:pt x="153" y="130"/>
                    <a:pt x="153" y="130"/>
                  </a:cubicBezTo>
                  <a:cubicBezTo>
                    <a:pt x="153" y="130"/>
                    <a:pt x="153" y="130"/>
                    <a:pt x="153" y="131"/>
                  </a:cubicBezTo>
                  <a:cubicBezTo>
                    <a:pt x="153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49" y="131"/>
                    <a:pt x="149" y="131"/>
                  </a:cubicBezTo>
                  <a:cubicBezTo>
                    <a:pt x="149" y="131"/>
                    <a:pt x="149" y="131"/>
                    <a:pt x="149" y="131"/>
                  </a:cubicBezTo>
                  <a:cubicBezTo>
                    <a:pt x="149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8" y="131"/>
                    <a:pt x="148" y="131"/>
                    <a:pt x="147" y="131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293" y="210"/>
                    <a:pt x="293" y="210"/>
                    <a:pt x="293" y="210"/>
                  </a:cubicBezTo>
                  <a:cubicBezTo>
                    <a:pt x="175" y="112"/>
                    <a:pt x="175" y="112"/>
                    <a:pt x="175" y="112"/>
                  </a:cubicBezTo>
                  <a:lnTo>
                    <a:pt x="153" y="130"/>
                  </a:lnTo>
                  <a:close/>
                  <a:moveTo>
                    <a:pt x="0" y="6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18" y="106"/>
                    <a:pt x="118" y="106"/>
                    <a:pt x="118" y="106"/>
                  </a:cubicBezTo>
                  <a:lnTo>
                    <a:pt x="0" y="6"/>
                  </a:lnTo>
                  <a:close/>
                  <a:moveTo>
                    <a:pt x="182" y="106"/>
                  </a:moveTo>
                  <a:cubicBezTo>
                    <a:pt x="300" y="204"/>
                    <a:pt x="300" y="204"/>
                    <a:pt x="300" y="204"/>
                  </a:cubicBezTo>
                  <a:cubicBezTo>
                    <a:pt x="300" y="6"/>
                    <a:pt x="300" y="6"/>
                    <a:pt x="300" y="6"/>
                  </a:cubicBezTo>
                  <a:lnTo>
                    <a:pt x="182" y="106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/>
            <a:p>
              <a:pPr defTabSz="913765">
                <a:defRPr/>
              </a:pPr>
              <a:endParaRPr lang="en-US" sz="1600" kern="0">
                <a:solidFill>
                  <a:srgbClr val="0066CC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84" name="文本框 32"/>
            <p:cNvSpPr txBox="1"/>
            <p:nvPr/>
          </p:nvSpPr>
          <p:spPr>
            <a:xfrm>
              <a:off x="9054108" y="3213770"/>
              <a:ext cx="1506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添加标题</a:t>
              </a:r>
              <a:endParaRPr lang="en-US" altLang="zh-CN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089713" y="4365897"/>
            <a:ext cx="1686034" cy="987618"/>
            <a:chOff x="8641357" y="2133650"/>
            <a:chExt cx="1686034" cy="987618"/>
          </a:xfrm>
        </p:grpSpPr>
        <p:sp>
          <p:nvSpPr>
            <p:cNvPr id="86" name="TextBox 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098608" y="4365897"/>
            <a:ext cx="1686034" cy="987618"/>
            <a:chOff x="8641357" y="2133650"/>
            <a:chExt cx="1686034" cy="987618"/>
          </a:xfrm>
        </p:grpSpPr>
        <p:sp>
          <p:nvSpPr>
            <p:cNvPr id="91" name="TextBox 9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7144615" y="4365897"/>
            <a:ext cx="1686034" cy="987618"/>
            <a:chOff x="8641357" y="2133650"/>
            <a:chExt cx="1686034" cy="987618"/>
          </a:xfrm>
        </p:grpSpPr>
        <p:sp>
          <p:nvSpPr>
            <p:cNvPr id="105" name="TextBox 10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177426" y="4365897"/>
            <a:ext cx="1686034" cy="987618"/>
            <a:chOff x="8641357" y="2133650"/>
            <a:chExt cx="1686034" cy="987618"/>
          </a:xfrm>
        </p:grpSpPr>
        <p:sp>
          <p:nvSpPr>
            <p:cNvPr id="109" name="TextBox 10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"/>
          <p:cNvGrpSpPr/>
          <p:nvPr/>
        </p:nvGrpSpPr>
        <p:grpSpPr bwMode="auto">
          <a:xfrm>
            <a:off x="5521527" y="1227370"/>
            <a:ext cx="4945567" cy="5007051"/>
            <a:chOff x="5778834" y="1081826"/>
            <a:chExt cx="5357095" cy="5424184"/>
          </a:xfrm>
        </p:grpSpPr>
        <p:sp>
          <p:nvSpPr>
            <p:cNvPr id="113" name="椭圆 4"/>
            <p:cNvSpPr/>
            <p:nvPr/>
          </p:nvSpPr>
          <p:spPr bwMode="auto">
            <a:xfrm rot="197558">
              <a:off x="5778834" y="1081826"/>
              <a:ext cx="5357095" cy="5424184"/>
            </a:xfrm>
            <a:custGeom>
              <a:avLst/>
              <a:gdLst/>
              <a:ahLst/>
              <a:cxnLst/>
              <a:rect l="l" t="t" r="r" b="b"/>
              <a:pathLst>
                <a:path w="6373853" h="6453678">
                  <a:moveTo>
                    <a:pt x="1748789" y="3781"/>
                  </a:moveTo>
                  <a:cubicBezTo>
                    <a:pt x="1773410" y="1281"/>
                    <a:pt x="1798391" y="0"/>
                    <a:pt x="1823671" y="0"/>
                  </a:cubicBezTo>
                  <a:cubicBezTo>
                    <a:pt x="2222376" y="0"/>
                    <a:pt x="2546668" y="318599"/>
                    <a:pt x="2555176" y="715114"/>
                  </a:cubicBezTo>
                  <a:cubicBezTo>
                    <a:pt x="2646063" y="945229"/>
                    <a:pt x="2815509" y="1149545"/>
                    <a:pt x="3050234" y="1286278"/>
                  </a:cubicBezTo>
                  <a:cubicBezTo>
                    <a:pt x="3277270" y="1418531"/>
                    <a:pt x="3529180" y="1466470"/>
                    <a:pt x="3767051" y="1437382"/>
                  </a:cubicBezTo>
                  <a:cubicBezTo>
                    <a:pt x="4043009" y="1173698"/>
                    <a:pt x="4417184" y="1012566"/>
                    <a:pt x="4828995" y="1012566"/>
                  </a:cubicBezTo>
                  <a:cubicBezTo>
                    <a:pt x="5682197" y="1012566"/>
                    <a:pt x="6373853" y="1704222"/>
                    <a:pt x="6373853" y="2557424"/>
                  </a:cubicBezTo>
                  <a:cubicBezTo>
                    <a:pt x="6373853" y="3315640"/>
                    <a:pt x="5827627" y="3946278"/>
                    <a:pt x="5106977" y="4075988"/>
                  </a:cubicBezTo>
                  <a:cubicBezTo>
                    <a:pt x="4860269" y="4198053"/>
                    <a:pt x="4655938" y="4415360"/>
                    <a:pt x="4548276" y="4699239"/>
                  </a:cubicBezTo>
                  <a:cubicBezTo>
                    <a:pt x="4488061" y="4858013"/>
                    <a:pt x="4464290" y="5021251"/>
                    <a:pt x="4473846" y="5178965"/>
                  </a:cubicBezTo>
                  <a:cubicBezTo>
                    <a:pt x="4624448" y="5311033"/>
                    <a:pt x="4718008" y="5505241"/>
                    <a:pt x="4718008" y="5721301"/>
                  </a:cubicBezTo>
                  <a:cubicBezTo>
                    <a:pt x="4718008" y="6125782"/>
                    <a:pt x="4390112" y="6453678"/>
                    <a:pt x="3985631" y="6453678"/>
                  </a:cubicBezTo>
                  <a:cubicBezTo>
                    <a:pt x="3581150" y="6453678"/>
                    <a:pt x="3253254" y="6125782"/>
                    <a:pt x="3253254" y="5721301"/>
                  </a:cubicBezTo>
                  <a:cubicBezTo>
                    <a:pt x="3253254" y="5342100"/>
                    <a:pt x="3541444" y="5030211"/>
                    <a:pt x="3910750" y="4992705"/>
                  </a:cubicBezTo>
                  <a:lnTo>
                    <a:pt x="3970068" y="4989710"/>
                  </a:lnTo>
                  <a:cubicBezTo>
                    <a:pt x="4089426" y="4874941"/>
                    <a:pt x="4186035" y="4731148"/>
                    <a:pt x="4249282" y="4564379"/>
                  </a:cubicBezTo>
                  <a:cubicBezTo>
                    <a:pt x="4318623" y="4381544"/>
                    <a:pt x="4339635" y="4192787"/>
                    <a:pt x="4317136" y="4013436"/>
                  </a:cubicBezTo>
                  <a:cubicBezTo>
                    <a:pt x="4256166" y="3992601"/>
                    <a:pt x="4197322" y="3967056"/>
                    <a:pt x="4140584" y="3937908"/>
                  </a:cubicBezTo>
                  <a:cubicBezTo>
                    <a:pt x="3785942" y="3880704"/>
                    <a:pt x="3361104" y="3968836"/>
                    <a:pt x="2972750" y="4207511"/>
                  </a:cubicBezTo>
                  <a:cubicBezTo>
                    <a:pt x="2649524" y="4406159"/>
                    <a:pt x="2407922" y="4674458"/>
                    <a:pt x="2273557" y="4956562"/>
                  </a:cubicBezTo>
                  <a:cubicBezTo>
                    <a:pt x="2243728" y="5333109"/>
                    <a:pt x="1928537" y="5629160"/>
                    <a:pt x="1544199" y="5629160"/>
                  </a:cubicBezTo>
                  <a:cubicBezTo>
                    <a:pt x="1139718" y="5629161"/>
                    <a:pt x="811822" y="5301265"/>
                    <a:pt x="811822" y="4896783"/>
                  </a:cubicBezTo>
                  <a:cubicBezTo>
                    <a:pt x="811822" y="4517582"/>
                    <a:pt x="1100012" y="4205693"/>
                    <a:pt x="1469317" y="4168187"/>
                  </a:cubicBezTo>
                  <a:cubicBezTo>
                    <a:pt x="1493938" y="4165687"/>
                    <a:pt x="1518919" y="4164406"/>
                    <a:pt x="1544199" y="4164406"/>
                  </a:cubicBezTo>
                  <a:cubicBezTo>
                    <a:pt x="1614188" y="4164406"/>
                    <a:pt x="1681885" y="4174224"/>
                    <a:pt x="1745054" y="4195817"/>
                  </a:cubicBezTo>
                  <a:cubicBezTo>
                    <a:pt x="2080595" y="4225945"/>
                    <a:pt x="2467608" y="4133688"/>
                    <a:pt x="2823912" y="3914711"/>
                  </a:cubicBezTo>
                  <a:cubicBezTo>
                    <a:pt x="3105509" y="3741648"/>
                    <a:pt x="3325152" y="3515718"/>
                    <a:pt x="3465145" y="3273270"/>
                  </a:cubicBezTo>
                  <a:cubicBezTo>
                    <a:pt x="3451578" y="3254462"/>
                    <a:pt x="3441393" y="3233849"/>
                    <a:pt x="3431663" y="3212981"/>
                  </a:cubicBezTo>
                  <a:cubicBezTo>
                    <a:pt x="3160269" y="2960984"/>
                    <a:pt x="2737001" y="2800878"/>
                    <a:pt x="2261862" y="2800878"/>
                  </a:cubicBezTo>
                  <a:cubicBezTo>
                    <a:pt x="1915427" y="2800878"/>
                    <a:pt x="1596569" y="2885993"/>
                    <a:pt x="1343736" y="3029603"/>
                  </a:cubicBezTo>
                  <a:cubicBezTo>
                    <a:pt x="1213416" y="3228799"/>
                    <a:pt x="988216" y="3359981"/>
                    <a:pt x="732377" y="3359981"/>
                  </a:cubicBezTo>
                  <a:cubicBezTo>
                    <a:pt x="327896" y="3359981"/>
                    <a:pt x="0" y="3032085"/>
                    <a:pt x="0" y="2627604"/>
                  </a:cubicBezTo>
                  <a:cubicBezTo>
                    <a:pt x="0" y="2248403"/>
                    <a:pt x="288190" y="1936513"/>
                    <a:pt x="657496" y="1899008"/>
                  </a:cubicBezTo>
                  <a:cubicBezTo>
                    <a:pt x="682116" y="1896508"/>
                    <a:pt x="707097" y="1895227"/>
                    <a:pt x="732377" y="1895227"/>
                  </a:cubicBezTo>
                  <a:cubicBezTo>
                    <a:pt x="990216" y="1895227"/>
                    <a:pt x="1216935" y="2028468"/>
                    <a:pt x="1346404" y="2230521"/>
                  </a:cubicBezTo>
                  <a:cubicBezTo>
                    <a:pt x="1602758" y="2382858"/>
                    <a:pt x="1930881" y="2473491"/>
                    <a:pt x="2288367" y="2473491"/>
                  </a:cubicBezTo>
                  <a:cubicBezTo>
                    <a:pt x="2697774" y="2473492"/>
                    <a:pt x="3068669" y="2354621"/>
                    <a:pt x="3337053" y="2160075"/>
                  </a:cubicBezTo>
                  <a:cubicBezTo>
                    <a:pt x="3340926" y="2141545"/>
                    <a:pt x="3346143" y="2123420"/>
                    <a:pt x="3351687" y="2105436"/>
                  </a:cubicBezTo>
                  <a:cubicBezTo>
                    <a:pt x="3259746" y="1885205"/>
                    <a:pt x="3094211" y="1690778"/>
                    <a:pt x="2868101" y="1559064"/>
                  </a:cubicBezTo>
                  <a:cubicBezTo>
                    <a:pt x="2612420" y="1410124"/>
                    <a:pt x="2325191" y="1368116"/>
                    <a:pt x="2062135" y="1421669"/>
                  </a:cubicBezTo>
                  <a:cubicBezTo>
                    <a:pt x="2020112" y="1439592"/>
                    <a:pt x="1975220" y="1450584"/>
                    <a:pt x="1928800" y="1456357"/>
                  </a:cubicBezTo>
                  <a:cubicBezTo>
                    <a:pt x="1920816" y="1457887"/>
                    <a:pt x="1913196" y="1460508"/>
                    <a:pt x="1905608" y="1463212"/>
                  </a:cubicBezTo>
                  <a:lnTo>
                    <a:pt x="1907728" y="1459572"/>
                  </a:lnTo>
                  <a:cubicBezTo>
                    <a:pt x="1880177" y="1463133"/>
                    <a:pt x="1852113" y="1464754"/>
                    <a:pt x="1823671" y="1464754"/>
                  </a:cubicBezTo>
                  <a:cubicBezTo>
                    <a:pt x="1419190" y="1464754"/>
                    <a:pt x="1091294" y="1136858"/>
                    <a:pt x="1091294" y="732377"/>
                  </a:cubicBezTo>
                  <a:cubicBezTo>
                    <a:pt x="1091294" y="353176"/>
                    <a:pt x="1379484" y="41286"/>
                    <a:pt x="1748789" y="37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grpSp>
          <p:nvGrpSpPr>
            <p:cNvPr id="99" name="组合 89"/>
            <p:cNvGrpSpPr/>
            <p:nvPr/>
          </p:nvGrpSpPr>
          <p:grpSpPr bwMode="auto">
            <a:xfrm>
              <a:off x="8812786" y="2196009"/>
              <a:ext cx="2192123" cy="2192123"/>
              <a:chOff x="2848131" y="1860029"/>
              <a:chExt cx="3807502" cy="3807502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2848071" y="1860373"/>
                <a:ext cx="3802162" cy="38084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2937674" y="1949985"/>
                <a:ext cx="3622956" cy="362925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94" name="组合 109"/>
            <p:cNvGrpSpPr/>
            <p:nvPr/>
          </p:nvGrpSpPr>
          <p:grpSpPr bwMode="auto">
            <a:xfrm>
              <a:off x="6962369" y="1155522"/>
              <a:ext cx="928601" cy="928602"/>
              <a:chOff x="2848131" y="1860029"/>
              <a:chExt cx="3807502" cy="3807502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848522" y="1860993"/>
                <a:ext cx="3807426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940184" y="1952659"/>
                <a:ext cx="3624106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82" name="组合 123"/>
            <p:cNvGrpSpPr/>
            <p:nvPr/>
          </p:nvGrpSpPr>
          <p:grpSpPr bwMode="auto">
            <a:xfrm>
              <a:off x="5967466" y="2701597"/>
              <a:ext cx="928601" cy="928602"/>
              <a:chOff x="2848131" y="1860029"/>
              <a:chExt cx="3807502" cy="380750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845475" y="186092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2937133" y="1952593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74" name="组合 129"/>
            <p:cNvGrpSpPr/>
            <p:nvPr/>
          </p:nvGrpSpPr>
          <p:grpSpPr bwMode="auto">
            <a:xfrm>
              <a:off x="6541770" y="4645921"/>
              <a:ext cx="928601" cy="928602"/>
              <a:chOff x="2848131" y="1860029"/>
              <a:chExt cx="3807502" cy="380750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845644" y="1856809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937302" y="194847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69" name="组合 135"/>
            <p:cNvGrpSpPr/>
            <p:nvPr/>
          </p:nvGrpSpPr>
          <p:grpSpPr bwMode="auto">
            <a:xfrm>
              <a:off x="8540057" y="5468856"/>
              <a:ext cx="928601" cy="928602"/>
              <a:chOff x="2848131" y="1860029"/>
              <a:chExt cx="3807502" cy="380750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845173" y="1860202"/>
                <a:ext cx="3821528" cy="38077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936831" y="1951869"/>
                <a:ext cx="3638208" cy="362443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118" name="文本框 29"/>
          <p:cNvSpPr txBox="1">
            <a:spLocks noChangeArrowheads="1"/>
          </p:cNvSpPr>
          <p:nvPr/>
        </p:nvSpPr>
        <p:spPr bwMode="auto">
          <a:xfrm>
            <a:off x="6671381" y="134156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29"/>
          <p:cNvSpPr txBox="1">
            <a:spLocks noChangeArrowheads="1"/>
          </p:cNvSpPr>
          <p:nvPr/>
        </p:nvSpPr>
        <p:spPr bwMode="auto">
          <a:xfrm>
            <a:off x="5703893" y="278172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20" name="文本框 29"/>
          <p:cNvSpPr txBox="1">
            <a:spLocks noChangeArrowheads="1"/>
          </p:cNvSpPr>
          <p:nvPr/>
        </p:nvSpPr>
        <p:spPr bwMode="auto">
          <a:xfrm>
            <a:off x="6261808" y="458192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21" name="文本框 29"/>
          <p:cNvSpPr txBox="1">
            <a:spLocks noChangeArrowheads="1"/>
          </p:cNvSpPr>
          <p:nvPr/>
        </p:nvSpPr>
        <p:spPr bwMode="auto">
          <a:xfrm>
            <a:off x="8106483" y="5302002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8761883" y="2709718"/>
            <a:ext cx="1312130" cy="1307371"/>
            <a:chOff x="3618897" y="2279040"/>
            <a:chExt cx="706229" cy="703668"/>
          </a:xfrm>
          <a:solidFill>
            <a:srgbClr val="FF0000"/>
          </a:solidFill>
        </p:grpSpPr>
        <p:sp>
          <p:nvSpPr>
            <p:cNvPr id="12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6992" y="189439"/>
            <a:ext cx="5744705" cy="646331"/>
            <a:chOff x="360438" y="189434"/>
            <a:chExt cx="5744705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45848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6821" y="333450"/>
              <a:ext cx="228832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Source of creative technology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13831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创意技术来源</a:t>
              </a:r>
            </a:p>
          </p:txBody>
        </p:sp>
      </p:grpSp>
      <p:cxnSp>
        <p:nvCxnSpPr>
          <p:cNvPr id="126" name="直接连接符 125"/>
          <p:cNvCxnSpPr/>
          <p:nvPr/>
        </p:nvCxnSpPr>
        <p:spPr>
          <a:xfrm flipH="1">
            <a:off x="3795042" y="1629594"/>
            <a:ext cx="2662589" cy="740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3795042" y="3151399"/>
            <a:ext cx="1874027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3795042" y="5781383"/>
            <a:ext cx="4178283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795042" y="4437910"/>
            <a:ext cx="2430253" cy="507367"/>
            <a:chOff x="3458488" y="4437906"/>
            <a:chExt cx="2430253" cy="507367"/>
          </a:xfrm>
        </p:grpSpPr>
        <p:cxnSp>
          <p:nvCxnSpPr>
            <p:cNvPr id="128" name="直接连接符 127"/>
            <p:cNvCxnSpPr/>
            <p:nvPr/>
          </p:nvCxnSpPr>
          <p:spPr>
            <a:xfrm flipH="1">
              <a:off x="3458488" y="4437906"/>
              <a:ext cx="1920665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80" idx="2"/>
            </p:cNvCxnSpPr>
            <p:nvPr/>
          </p:nvCxnSpPr>
          <p:spPr>
            <a:xfrm flipH="1" flipV="1">
              <a:off x="5379153" y="4437906"/>
              <a:ext cx="509588" cy="50736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tailEnd type="none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组合 130"/>
          <p:cNvGrpSpPr/>
          <p:nvPr/>
        </p:nvGrpSpPr>
        <p:grpSpPr>
          <a:xfrm>
            <a:off x="1532944" y="1557586"/>
            <a:ext cx="2620431" cy="893326"/>
            <a:chOff x="8641357" y="2133650"/>
            <a:chExt cx="2620431" cy="893326"/>
          </a:xfrm>
        </p:grpSpPr>
        <p:sp>
          <p:nvSpPr>
            <p:cNvPr id="132" name="TextBox 131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3" name="Freeform 512"/>
            <p:cNvSpPr/>
            <p:nvPr/>
          </p:nvSpPr>
          <p:spPr bwMode="auto">
            <a:xfrm>
              <a:off x="8641357" y="2191370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532944" y="2637706"/>
            <a:ext cx="2620431" cy="893326"/>
            <a:chOff x="8641357" y="2133650"/>
            <a:chExt cx="2620431" cy="893326"/>
          </a:xfrm>
        </p:grpSpPr>
        <p:sp>
          <p:nvSpPr>
            <p:cNvPr id="136" name="TextBox 135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7" name="Freeform 512"/>
            <p:cNvSpPr/>
            <p:nvPr/>
          </p:nvSpPr>
          <p:spPr bwMode="auto">
            <a:xfrm>
              <a:off x="8641357" y="217708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532944" y="3789834"/>
            <a:ext cx="2620431" cy="893326"/>
            <a:chOff x="8641357" y="2133650"/>
            <a:chExt cx="2620431" cy="893326"/>
          </a:xfrm>
        </p:grpSpPr>
        <p:sp>
          <p:nvSpPr>
            <p:cNvPr id="140" name="TextBox 139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1" name="Freeform 512"/>
            <p:cNvSpPr/>
            <p:nvPr/>
          </p:nvSpPr>
          <p:spPr bwMode="auto">
            <a:xfrm>
              <a:off x="8641357" y="2158368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1532944" y="5085978"/>
            <a:ext cx="2620431" cy="893326"/>
            <a:chOff x="8641357" y="2133650"/>
            <a:chExt cx="2620431" cy="893326"/>
          </a:xfrm>
        </p:grpSpPr>
        <p:sp>
          <p:nvSpPr>
            <p:cNvPr id="144" name="TextBox 143"/>
            <p:cNvSpPr txBox="1"/>
            <p:nvPr/>
          </p:nvSpPr>
          <p:spPr>
            <a:xfrm>
              <a:off x="8785373" y="2421682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5" name="Freeform 512"/>
            <p:cNvSpPr/>
            <p:nvPr/>
          </p:nvSpPr>
          <p:spPr bwMode="auto">
            <a:xfrm>
              <a:off x="8641357" y="2186944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工作中的不足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04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problems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出现的问题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/>
          <p:nvPr/>
        </p:nvCxnSpPr>
        <p:spPr>
          <a:xfrm flipH="1" flipV="1">
            <a:off x="2384525" y="3335265"/>
            <a:ext cx="1408806" cy="70947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5009500" y="3332328"/>
            <a:ext cx="1563580" cy="7051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 flipV="1">
            <a:off x="7670411" y="3332328"/>
            <a:ext cx="1675052" cy="93054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614164" y="3393168"/>
            <a:ext cx="1540932" cy="1540932"/>
            <a:chOff x="737111" y="3703254"/>
            <a:chExt cx="1540932" cy="1540932"/>
          </a:xfrm>
        </p:grpSpPr>
        <p:sp>
          <p:nvSpPr>
            <p:cNvPr id="59" name="椭圆 58"/>
            <p:cNvSpPr/>
            <p:nvPr/>
          </p:nvSpPr>
          <p:spPr>
            <a:xfrm>
              <a:off x="737111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265629" y="4108093"/>
              <a:ext cx="565666" cy="768263"/>
              <a:chOff x="5649913" y="2824163"/>
              <a:chExt cx="895350" cy="1216025"/>
            </a:xfrm>
            <a:solidFill>
              <a:srgbClr val="FF0000"/>
            </a:solidFill>
          </p:grpSpPr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5649913" y="2824163"/>
                <a:ext cx="728663" cy="1212850"/>
              </a:xfrm>
              <a:custGeom>
                <a:avLst/>
                <a:gdLst>
                  <a:gd name="T0" fmla="*/ 170 w 192"/>
                  <a:gd name="T1" fmla="*/ 0 h 320"/>
                  <a:gd name="T2" fmla="*/ 23 w 192"/>
                  <a:gd name="T3" fmla="*/ 0 h 320"/>
                  <a:gd name="T4" fmla="*/ 0 w 192"/>
                  <a:gd name="T5" fmla="*/ 21 h 320"/>
                  <a:gd name="T6" fmla="*/ 0 w 192"/>
                  <a:gd name="T7" fmla="*/ 299 h 320"/>
                  <a:gd name="T8" fmla="*/ 23 w 192"/>
                  <a:gd name="T9" fmla="*/ 320 h 320"/>
                  <a:gd name="T10" fmla="*/ 170 w 192"/>
                  <a:gd name="T11" fmla="*/ 320 h 320"/>
                  <a:gd name="T12" fmla="*/ 192 w 192"/>
                  <a:gd name="T13" fmla="*/ 299 h 320"/>
                  <a:gd name="T14" fmla="*/ 192 w 192"/>
                  <a:gd name="T15" fmla="*/ 21 h 320"/>
                  <a:gd name="T16" fmla="*/ 170 w 192"/>
                  <a:gd name="T17" fmla="*/ 0 h 320"/>
                  <a:gd name="T18" fmla="*/ 62 w 192"/>
                  <a:gd name="T19" fmla="*/ 297 h 320"/>
                  <a:gd name="T20" fmla="*/ 18 w 192"/>
                  <a:gd name="T21" fmla="*/ 297 h 320"/>
                  <a:gd name="T22" fmla="*/ 18 w 192"/>
                  <a:gd name="T23" fmla="*/ 280 h 320"/>
                  <a:gd name="T24" fmla="*/ 62 w 192"/>
                  <a:gd name="T25" fmla="*/ 280 h 320"/>
                  <a:gd name="T26" fmla="*/ 62 w 192"/>
                  <a:gd name="T27" fmla="*/ 297 h 320"/>
                  <a:gd name="T28" fmla="*/ 175 w 192"/>
                  <a:gd name="T29" fmla="*/ 297 h 320"/>
                  <a:gd name="T30" fmla="*/ 130 w 192"/>
                  <a:gd name="T31" fmla="*/ 297 h 320"/>
                  <a:gd name="T32" fmla="*/ 130 w 192"/>
                  <a:gd name="T33" fmla="*/ 280 h 320"/>
                  <a:gd name="T34" fmla="*/ 175 w 192"/>
                  <a:gd name="T35" fmla="*/ 280 h 320"/>
                  <a:gd name="T36" fmla="*/ 175 w 192"/>
                  <a:gd name="T37" fmla="*/ 297 h 320"/>
                  <a:gd name="T38" fmla="*/ 175 w 192"/>
                  <a:gd name="T39" fmla="*/ 252 h 320"/>
                  <a:gd name="T40" fmla="*/ 18 w 192"/>
                  <a:gd name="T41" fmla="*/ 252 h 320"/>
                  <a:gd name="T42" fmla="*/ 18 w 192"/>
                  <a:gd name="T43" fmla="*/ 29 h 320"/>
                  <a:gd name="T44" fmla="*/ 175 w 192"/>
                  <a:gd name="T45" fmla="*/ 29 h 320"/>
                  <a:gd name="T46" fmla="*/ 175 w 192"/>
                  <a:gd name="T47" fmla="*/ 25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320">
                    <a:moveTo>
                      <a:pt x="170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1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1"/>
                      <a:pt x="11" y="320"/>
                      <a:pt x="23" y="320"/>
                    </a:cubicBezTo>
                    <a:cubicBezTo>
                      <a:pt x="170" y="320"/>
                      <a:pt x="170" y="320"/>
                      <a:pt x="170" y="320"/>
                    </a:cubicBezTo>
                    <a:cubicBezTo>
                      <a:pt x="182" y="320"/>
                      <a:pt x="192" y="311"/>
                      <a:pt x="192" y="299"/>
                    </a:cubicBezTo>
                    <a:cubicBezTo>
                      <a:pt x="192" y="21"/>
                      <a:pt x="192" y="21"/>
                      <a:pt x="192" y="21"/>
                    </a:cubicBezTo>
                    <a:cubicBezTo>
                      <a:pt x="192" y="10"/>
                      <a:pt x="182" y="0"/>
                      <a:pt x="170" y="0"/>
                    </a:cubicBezTo>
                    <a:close/>
                    <a:moveTo>
                      <a:pt x="62" y="297"/>
                    </a:moveTo>
                    <a:cubicBezTo>
                      <a:pt x="18" y="297"/>
                      <a:pt x="18" y="297"/>
                      <a:pt x="18" y="297"/>
                    </a:cubicBezTo>
                    <a:cubicBezTo>
                      <a:pt x="18" y="280"/>
                      <a:pt x="18" y="280"/>
                      <a:pt x="18" y="280"/>
                    </a:cubicBezTo>
                    <a:cubicBezTo>
                      <a:pt x="62" y="280"/>
                      <a:pt x="62" y="280"/>
                      <a:pt x="62" y="280"/>
                    </a:cubicBezTo>
                    <a:lnTo>
                      <a:pt x="62" y="297"/>
                    </a:lnTo>
                    <a:close/>
                    <a:moveTo>
                      <a:pt x="175" y="297"/>
                    </a:moveTo>
                    <a:cubicBezTo>
                      <a:pt x="130" y="297"/>
                      <a:pt x="130" y="297"/>
                      <a:pt x="130" y="297"/>
                    </a:cubicBezTo>
                    <a:cubicBezTo>
                      <a:pt x="130" y="280"/>
                      <a:pt x="130" y="280"/>
                      <a:pt x="130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lnTo>
                      <a:pt x="175" y="297"/>
                    </a:lnTo>
                    <a:close/>
                    <a:moveTo>
                      <a:pt x="175" y="252"/>
                    </a:moveTo>
                    <a:cubicBezTo>
                      <a:pt x="18" y="252"/>
                      <a:pt x="18" y="252"/>
                      <a:pt x="18" y="252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5" y="29"/>
                      <a:pt x="175" y="29"/>
                      <a:pt x="175" y="29"/>
                    </a:cubicBezTo>
                    <a:lnTo>
                      <a:pt x="175" y="252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2" name="Freeform 40"/>
              <p:cNvSpPr/>
              <p:nvPr/>
            </p:nvSpPr>
            <p:spPr bwMode="auto">
              <a:xfrm>
                <a:off x="6450013" y="3082926"/>
                <a:ext cx="95250" cy="106363"/>
              </a:xfrm>
              <a:custGeom>
                <a:avLst/>
                <a:gdLst>
                  <a:gd name="T0" fmla="*/ 24 w 25"/>
                  <a:gd name="T1" fmla="*/ 12 h 28"/>
                  <a:gd name="T2" fmla="*/ 13 w 25"/>
                  <a:gd name="T3" fmla="*/ 0 h 28"/>
                  <a:gd name="T4" fmla="*/ 1 w 25"/>
                  <a:gd name="T5" fmla="*/ 12 h 28"/>
                  <a:gd name="T6" fmla="*/ 0 w 25"/>
                  <a:gd name="T7" fmla="*/ 16 h 28"/>
                  <a:gd name="T8" fmla="*/ 0 w 25"/>
                  <a:gd name="T9" fmla="*/ 28 h 28"/>
                  <a:gd name="T10" fmla="*/ 25 w 25"/>
                  <a:gd name="T11" fmla="*/ 28 h 28"/>
                  <a:gd name="T12" fmla="*/ 25 w 25"/>
                  <a:gd name="T13" fmla="*/ 16 h 28"/>
                  <a:gd name="T14" fmla="*/ 24 w 25"/>
                  <a:gd name="T15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8">
                    <a:moveTo>
                      <a:pt x="24" y="12"/>
                    </a:moveTo>
                    <a:cubicBezTo>
                      <a:pt x="22" y="2"/>
                      <a:pt x="18" y="0"/>
                      <a:pt x="13" y="0"/>
                    </a:cubicBezTo>
                    <a:cubicBezTo>
                      <a:pt x="7" y="0"/>
                      <a:pt x="3" y="2"/>
                      <a:pt x="1" y="12"/>
                    </a:cubicBezTo>
                    <a:cubicBezTo>
                      <a:pt x="1" y="14"/>
                      <a:pt x="0" y="14"/>
                      <a:pt x="0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5" y="14"/>
                      <a:pt x="24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3" name="Freeform 41"/>
              <p:cNvSpPr/>
              <p:nvPr/>
            </p:nvSpPr>
            <p:spPr bwMode="auto">
              <a:xfrm>
                <a:off x="6450013" y="3578226"/>
                <a:ext cx="95250" cy="341313"/>
              </a:xfrm>
              <a:custGeom>
                <a:avLst/>
                <a:gdLst>
                  <a:gd name="T0" fmla="*/ 0 w 25"/>
                  <a:gd name="T1" fmla="*/ 76 h 90"/>
                  <a:gd name="T2" fmla="*/ 2 w 25"/>
                  <a:gd name="T3" fmla="*/ 84 h 90"/>
                  <a:gd name="T4" fmla="*/ 2 w 25"/>
                  <a:gd name="T5" fmla="*/ 84 h 90"/>
                  <a:gd name="T6" fmla="*/ 3 w 25"/>
                  <a:gd name="T7" fmla="*/ 90 h 90"/>
                  <a:gd name="T8" fmla="*/ 22 w 25"/>
                  <a:gd name="T9" fmla="*/ 90 h 90"/>
                  <a:gd name="T10" fmla="*/ 24 w 25"/>
                  <a:gd name="T11" fmla="*/ 84 h 90"/>
                  <a:gd name="T12" fmla="*/ 24 w 25"/>
                  <a:gd name="T13" fmla="*/ 84 h 90"/>
                  <a:gd name="T14" fmla="*/ 25 w 25"/>
                  <a:gd name="T15" fmla="*/ 76 h 90"/>
                  <a:gd name="T16" fmla="*/ 25 w 25"/>
                  <a:gd name="T17" fmla="*/ 0 h 90"/>
                  <a:gd name="T18" fmla="*/ 0 w 25"/>
                  <a:gd name="T19" fmla="*/ 0 h 90"/>
                  <a:gd name="T20" fmla="*/ 0 w 25"/>
                  <a:gd name="T21" fmla="*/ 7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90">
                    <a:moveTo>
                      <a:pt x="0" y="76"/>
                    </a:moveTo>
                    <a:cubicBezTo>
                      <a:pt x="0" y="79"/>
                      <a:pt x="1" y="82"/>
                      <a:pt x="2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5" y="82"/>
                      <a:pt x="25" y="79"/>
                      <a:pt x="25" y="7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4" name="Rectangle 42"/>
              <p:cNvSpPr>
                <a:spLocks noChangeArrowheads="1"/>
              </p:cNvSpPr>
              <p:nvPr/>
            </p:nvSpPr>
            <p:spPr bwMode="auto">
              <a:xfrm>
                <a:off x="6450013" y="3214688"/>
                <a:ext cx="95250" cy="3381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5" name="Freeform 43"/>
              <p:cNvSpPr/>
              <p:nvPr/>
            </p:nvSpPr>
            <p:spPr bwMode="auto">
              <a:xfrm>
                <a:off x="6469063" y="3941763"/>
                <a:ext cx="60325" cy="98425"/>
              </a:xfrm>
              <a:custGeom>
                <a:avLst/>
                <a:gdLst>
                  <a:gd name="T0" fmla="*/ 6 w 16"/>
                  <a:gd name="T1" fmla="*/ 24 h 26"/>
                  <a:gd name="T2" fmla="*/ 9 w 16"/>
                  <a:gd name="T3" fmla="*/ 24 h 26"/>
                  <a:gd name="T4" fmla="*/ 16 w 16"/>
                  <a:gd name="T5" fmla="*/ 0 h 26"/>
                  <a:gd name="T6" fmla="*/ 0 w 16"/>
                  <a:gd name="T7" fmla="*/ 0 h 26"/>
                  <a:gd name="T8" fmla="*/ 6 w 16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6">
                    <a:moveTo>
                      <a:pt x="6" y="24"/>
                    </a:moveTo>
                    <a:cubicBezTo>
                      <a:pt x="6" y="25"/>
                      <a:pt x="8" y="26"/>
                      <a:pt x="9" y="2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" y="24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6" name="Freeform 44"/>
              <p:cNvSpPr/>
              <p:nvPr/>
            </p:nvSpPr>
            <p:spPr bwMode="auto">
              <a:xfrm>
                <a:off x="5802313" y="3484563"/>
                <a:ext cx="109538" cy="150813"/>
              </a:xfrm>
              <a:custGeom>
                <a:avLst/>
                <a:gdLst>
                  <a:gd name="T0" fmla="*/ 3 w 29"/>
                  <a:gd name="T1" fmla="*/ 40 h 40"/>
                  <a:gd name="T2" fmla="*/ 26 w 29"/>
                  <a:gd name="T3" fmla="*/ 40 h 40"/>
                  <a:gd name="T4" fmla="*/ 29 w 29"/>
                  <a:gd name="T5" fmla="*/ 37 h 40"/>
                  <a:gd name="T6" fmla="*/ 29 w 29"/>
                  <a:gd name="T7" fmla="*/ 3 h 40"/>
                  <a:gd name="T8" fmla="*/ 26 w 29"/>
                  <a:gd name="T9" fmla="*/ 0 h 40"/>
                  <a:gd name="T10" fmla="*/ 3 w 29"/>
                  <a:gd name="T11" fmla="*/ 0 h 40"/>
                  <a:gd name="T12" fmla="*/ 0 w 29"/>
                  <a:gd name="T13" fmla="*/ 3 h 40"/>
                  <a:gd name="T14" fmla="*/ 0 w 29"/>
                  <a:gd name="T15" fmla="*/ 37 h 40"/>
                  <a:gd name="T16" fmla="*/ 3 w 29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0">
                    <a:moveTo>
                      <a:pt x="3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28" y="40"/>
                      <a:pt x="29" y="39"/>
                      <a:pt x="29" y="3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0"/>
                      <a:pt x="3" y="4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7" name="Freeform 45"/>
              <p:cNvSpPr/>
              <p:nvPr/>
            </p:nvSpPr>
            <p:spPr bwMode="auto">
              <a:xfrm>
                <a:off x="5961063" y="3441701"/>
                <a:ext cx="106363" cy="193675"/>
              </a:xfrm>
              <a:custGeom>
                <a:avLst/>
                <a:gdLst>
                  <a:gd name="T0" fmla="*/ 2 w 28"/>
                  <a:gd name="T1" fmla="*/ 51 h 51"/>
                  <a:gd name="T2" fmla="*/ 26 w 28"/>
                  <a:gd name="T3" fmla="*/ 51 h 51"/>
                  <a:gd name="T4" fmla="*/ 28 w 28"/>
                  <a:gd name="T5" fmla="*/ 48 h 51"/>
                  <a:gd name="T6" fmla="*/ 28 w 28"/>
                  <a:gd name="T7" fmla="*/ 2 h 51"/>
                  <a:gd name="T8" fmla="*/ 26 w 28"/>
                  <a:gd name="T9" fmla="*/ 0 h 51"/>
                  <a:gd name="T10" fmla="*/ 2 w 28"/>
                  <a:gd name="T11" fmla="*/ 0 h 51"/>
                  <a:gd name="T12" fmla="*/ 0 w 28"/>
                  <a:gd name="T13" fmla="*/ 2 h 51"/>
                  <a:gd name="T14" fmla="*/ 0 w 28"/>
                  <a:gd name="T15" fmla="*/ 48 h 51"/>
                  <a:gd name="T16" fmla="*/ 2 w 28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51">
                    <a:moveTo>
                      <a:pt x="2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1"/>
                      <a:pt x="28" y="50"/>
                      <a:pt x="28" y="48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1" y="51"/>
                      <a:pt x="2" y="51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6116638" y="3348038"/>
                <a:ext cx="109538" cy="287338"/>
              </a:xfrm>
              <a:custGeom>
                <a:avLst/>
                <a:gdLst>
                  <a:gd name="T0" fmla="*/ 3 w 29"/>
                  <a:gd name="T1" fmla="*/ 76 h 76"/>
                  <a:gd name="T2" fmla="*/ 26 w 29"/>
                  <a:gd name="T3" fmla="*/ 76 h 76"/>
                  <a:gd name="T4" fmla="*/ 29 w 29"/>
                  <a:gd name="T5" fmla="*/ 73 h 76"/>
                  <a:gd name="T6" fmla="*/ 29 w 29"/>
                  <a:gd name="T7" fmla="*/ 2 h 76"/>
                  <a:gd name="T8" fmla="*/ 26 w 29"/>
                  <a:gd name="T9" fmla="*/ 0 h 76"/>
                  <a:gd name="T10" fmla="*/ 3 w 29"/>
                  <a:gd name="T11" fmla="*/ 0 h 76"/>
                  <a:gd name="T12" fmla="*/ 0 w 29"/>
                  <a:gd name="T13" fmla="*/ 2 h 76"/>
                  <a:gd name="T14" fmla="*/ 0 w 29"/>
                  <a:gd name="T15" fmla="*/ 73 h 76"/>
                  <a:gd name="T16" fmla="*/ 3 w 29"/>
                  <a:gd name="T1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6">
                    <a:moveTo>
                      <a:pt x="3" y="76"/>
                    </a:moveTo>
                    <a:cubicBezTo>
                      <a:pt x="26" y="76"/>
                      <a:pt x="26" y="76"/>
                      <a:pt x="26" y="76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5"/>
                      <a:pt x="1" y="76"/>
                      <a:pt x="3" y="7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69" name="Freeform 47"/>
              <p:cNvSpPr/>
              <p:nvPr/>
            </p:nvSpPr>
            <p:spPr bwMode="auto">
              <a:xfrm>
                <a:off x="5802313" y="3101976"/>
                <a:ext cx="450850" cy="336550"/>
              </a:xfrm>
              <a:custGeom>
                <a:avLst/>
                <a:gdLst>
                  <a:gd name="T0" fmla="*/ 114 w 119"/>
                  <a:gd name="T1" fmla="*/ 8 h 89"/>
                  <a:gd name="T2" fmla="*/ 112 w 119"/>
                  <a:gd name="T3" fmla="*/ 0 h 89"/>
                  <a:gd name="T4" fmla="*/ 104 w 119"/>
                  <a:gd name="T5" fmla="*/ 3 h 89"/>
                  <a:gd name="T6" fmla="*/ 69 w 119"/>
                  <a:gd name="T7" fmla="*/ 17 h 89"/>
                  <a:gd name="T8" fmla="*/ 74 w 119"/>
                  <a:gd name="T9" fmla="*/ 30 h 89"/>
                  <a:gd name="T10" fmla="*/ 90 w 119"/>
                  <a:gd name="T11" fmla="*/ 23 h 89"/>
                  <a:gd name="T12" fmla="*/ 73 w 119"/>
                  <a:gd name="T13" fmla="*/ 48 h 89"/>
                  <a:gd name="T14" fmla="*/ 36 w 119"/>
                  <a:gd name="T15" fmla="*/ 71 h 89"/>
                  <a:gd name="T16" fmla="*/ 5 w 119"/>
                  <a:gd name="T17" fmla="*/ 75 h 89"/>
                  <a:gd name="T18" fmla="*/ 1 w 119"/>
                  <a:gd name="T19" fmla="*/ 75 h 89"/>
                  <a:gd name="T20" fmla="*/ 0 w 119"/>
                  <a:gd name="T21" fmla="*/ 75 h 89"/>
                  <a:gd name="T22" fmla="*/ 0 w 119"/>
                  <a:gd name="T23" fmla="*/ 75 h 89"/>
                  <a:gd name="T24" fmla="*/ 0 w 119"/>
                  <a:gd name="T25" fmla="*/ 88 h 89"/>
                  <a:gd name="T26" fmla="*/ 5 w 119"/>
                  <a:gd name="T27" fmla="*/ 89 h 89"/>
                  <a:gd name="T28" fmla="*/ 54 w 119"/>
                  <a:gd name="T29" fmla="*/ 78 h 89"/>
                  <a:gd name="T30" fmla="*/ 83 w 119"/>
                  <a:gd name="T31" fmla="*/ 58 h 89"/>
                  <a:gd name="T32" fmla="*/ 103 w 119"/>
                  <a:gd name="T33" fmla="*/ 29 h 89"/>
                  <a:gd name="T34" fmla="*/ 106 w 119"/>
                  <a:gd name="T35" fmla="*/ 46 h 89"/>
                  <a:gd name="T36" fmla="*/ 119 w 119"/>
                  <a:gd name="T37" fmla="*/ 44 h 89"/>
                  <a:gd name="T38" fmla="*/ 114 w 119"/>
                  <a:gd name="T39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89">
                    <a:moveTo>
                      <a:pt x="114" y="8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93" y="8"/>
                      <a:pt x="81" y="12"/>
                      <a:pt x="69" y="17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80" y="27"/>
                      <a:pt x="85" y="25"/>
                      <a:pt x="90" y="23"/>
                    </a:cubicBezTo>
                    <a:cubicBezTo>
                      <a:pt x="86" y="33"/>
                      <a:pt x="80" y="42"/>
                      <a:pt x="73" y="48"/>
                    </a:cubicBezTo>
                    <a:cubicBezTo>
                      <a:pt x="62" y="60"/>
                      <a:pt x="48" y="67"/>
                      <a:pt x="36" y="71"/>
                    </a:cubicBezTo>
                    <a:cubicBezTo>
                      <a:pt x="23" y="74"/>
                      <a:pt x="12" y="75"/>
                      <a:pt x="5" y="75"/>
                    </a:cubicBezTo>
                    <a:cubicBezTo>
                      <a:pt x="4" y="75"/>
                      <a:pt x="2" y="75"/>
                      <a:pt x="1" y="75"/>
                    </a:cubicBezTo>
                    <a:cubicBezTo>
                      <a:pt x="1" y="75"/>
                      <a:pt x="0" y="75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9"/>
                      <a:pt x="3" y="89"/>
                      <a:pt x="5" y="89"/>
                    </a:cubicBezTo>
                    <a:cubicBezTo>
                      <a:pt x="15" y="89"/>
                      <a:pt x="34" y="87"/>
                      <a:pt x="54" y="78"/>
                    </a:cubicBezTo>
                    <a:cubicBezTo>
                      <a:pt x="64" y="74"/>
                      <a:pt x="74" y="67"/>
                      <a:pt x="83" y="58"/>
                    </a:cubicBezTo>
                    <a:cubicBezTo>
                      <a:pt x="91" y="50"/>
                      <a:pt x="98" y="40"/>
                      <a:pt x="103" y="29"/>
                    </a:cubicBezTo>
                    <a:cubicBezTo>
                      <a:pt x="104" y="34"/>
                      <a:pt x="105" y="40"/>
                      <a:pt x="106" y="46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32"/>
                      <a:pt x="116" y="20"/>
                      <a:pt x="114" y="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70" name="Freeform 48"/>
              <p:cNvSpPr/>
              <p:nvPr/>
            </p:nvSpPr>
            <p:spPr bwMode="auto">
              <a:xfrm>
                <a:off x="6184901" y="3173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114546" y="2165368"/>
            <a:ext cx="1540932" cy="1540932"/>
            <a:chOff x="737111" y="1722497"/>
            <a:chExt cx="1540932" cy="1540932"/>
          </a:xfrm>
        </p:grpSpPr>
        <p:sp>
          <p:nvSpPr>
            <p:cNvPr id="52" name="椭圆 51"/>
            <p:cNvSpPr/>
            <p:nvPr/>
          </p:nvSpPr>
          <p:spPr>
            <a:xfrm>
              <a:off x="737111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186496" y="2157579"/>
              <a:ext cx="666450" cy="628129"/>
              <a:chOff x="5461000" y="2828925"/>
              <a:chExt cx="1270000" cy="1196975"/>
            </a:xfrm>
            <a:solidFill>
              <a:schemeClr val="bg1"/>
            </a:solidFill>
          </p:grpSpPr>
          <p:sp>
            <p:nvSpPr>
              <p:cNvPr id="54" name="Freeform 5"/>
              <p:cNvSpPr/>
              <p:nvPr/>
            </p:nvSpPr>
            <p:spPr bwMode="auto">
              <a:xfrm>
                <a:off x="5926138" y="3643313"/>
                <a:ext cx="449263" cy="268288"/>
              </a:xfrm>
              <a:custGeom>
                <a:avLst/>
                <a:gdLst>
                  <a:gd name="T0" fmla="*/ 109 w 119"/>
                  <a:gd name="T1" fmla="*/ 12 h 71"/>
                  <a:gd name="T2" fmla="*/ 79 w 119"/>
                  <a:gd name="T3" fmla="*/ 1 h 71"/>
                  <a:gd name="T4" fmla="*/ 78 w 119"/>
                  <a:gd name="T5" fmla="*/ 1 h 71"/>
                  <a:gd name="T6" fmla="*/ 78 w 119"/>
                  <a:gd name="T7" fmla="*/ 0 h 71"/>
                  <a:gd name="T8" fmla="*/ 69 w 119"/>
                  <a:gd name="T9" fmla="*/ 45 h 71"/>
                  <a:gd name="T10" fmla="*/ 63 w 119"/>
                  <a:gd name="T11" fmla="*/ 15 h 71"/>
                  <a:gd name="T12" fmla="*/ 67 w 119"/>
                  <a:gd name="T13" fmla="*/ 8 h 71"/>
                  <a:gd name="T14" fmla="*/ 62 w 119"/>
                  <a:gd name="T15" fmla="*/ 3 h 71"/>
                  <a:gd name="T16" fmla="*/ 60 w 119"/>
                  <a:gd name="T17" fmla="*/ 3 h 71"/>
                  <a:gd name="T18" fmla="*/ 60 w 119"/>
                  <a:gd name="T19" fmla="*/ 3 h 71"/>
                  <a:gd name="T20" fmla="*/ 58 w 119"/>
                  <a:gd name="T21" fmla="*/ 3 h 71"/>
                  <a:gd name="T22" fmla="*/ 53 w 119"/>
                  <a:gd name="T23" fmla="*/ 8 h 71"/>
                  <a:gd name="T24" fmla="*/ 56 w 119"/>
                  <a:gd name="T25" fmla="*/ 15 h 71"/>
                  <a:gd name="T26" fmla="*/ 51 w 119"/>
                  <a:gd name="T27" fmla="*/ 45 h 71"/>
                  <a:gd name="T28" fmla="*/ 41 w 119"/>
                  <a:gd name="T29" fmla="*/ 0 h 71"/>
                  <a:gd name="T30" fmla="*/ 41 w 119"/>
                  <a:gd name="T31" fmla="*/ 1 h 71"/>
                  <a:gd name="T32" fmla="*/ 41 w 119"/>
                  <a:gd name="T33" fmla="*/ 1 h 71"/>
                  <a:gd name="T34" fmla="*/ 10 w 119"/>
                  <a:gd name="T35" fmla="*/ 12 h 71"/>
                  <a:gd name="T36" fmla="*/ 1 w 119"/>
                  <a:gd name="T37" fmla="*/ 39 h 71"/>
                  <a:gd name="T38" fmla="*/ 0 w 119"/>
                  <a:gd name="T39" fmla="*/ 67 h 71"/>
                  <a:gd name="T40" fmla="*/ 21 w 119"/>
                  <a:gd name="T41" fmla="*/ 69 h 71"/>
                  <a:gd name="T42" fmla="*/ 21 w 119"/>
                  <a:gd name="T43" fmla="*/ 45 h 71"/>
                  <a:gd name="T44" fmla="*/ 24 w 119"/>
                  <a:gd name="T45" fmla="*/ 36 h 71"/>
                  <a:gd name="T46" fmla="*/ 24 w 119"/>
                  <a:gd name="T47" fmla="*/ 70 h 71"/>
                  <a:gd name="T48" fmla="*/ 60 w 119"/>
                  <a:gd name="T49" fmla="*/ 71 h 71"/>
                  <a:gd name="T50" fmla="*/ 95 w 119"/>
                  <a:gd name="T51" fmla="*/ 70 h 71"/>
                  <a:gd name="T52" fmla="*/ 95 w 119"/>
                  <a:gd name="T53" fmla="*/ 36 h 71"/>
                  <a:gd name="T54" fmla="*/ 97 w 119"/>
                  <a:gd name="T55" fmla="*/ 45 h 71"/>
                  <a:gd name="T56" fmla="*/ 97 w 119"/>
                  <a:gd name="T57" fmla="*/ 69 h 71"/>
                  <a:gd name="T58" fmla="*/ 119 w 119"/>
                  <a:gd name="T59" fmla="*/ 67 h 71"/>
                  <a:gd name="T60" fmla="*/ 119 w 119"/>
                  <a:gd name="T61" fmla="*/ 39 h 71"/>
                  <a:gd name="T62" fmla="*/ 109 w 119"/>
                  <a:gd name="T6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" h="71">
                    <a:moveTo>
                      <a:pt x="109" y="12"/>
                    </a:moveTo>
                    <a:cubicBezTo>
                      <a:pt x="101" y="8"/>
                      <a:pt x="85" y="3"/>
                      <a:pt x="79" y="1"/>
                    </a:cubicBezTo>
                    <a:cubicBezTo>
                      <a:pt x="79" y="1"/>
                      <a:pt x="79" y="1"/>
                      <a:pt x="78" y="1"/>
                    </a:cubicBezTo>
                    <a:cubicBezTo>
                      <a:pt x="78" y="1"/>
                      <a:pt x="78" y="0"/>
                      <a:pt x="78" y="0"/>
                    </a:cubicBezTo>
                    <a:cubicBezTo>
                      <a:pt x="77" y="7"/>
                      <a:pt x="69" y="45"/>
                      <a:pt x="69" y="45"/>
                    </a:cubicBezTo>
                    <a:cubicBezTo>
                      <a:pt x="69" y="45"/>
                      <a:pt x="64" y="15"/>
                      <a:pt x="63" y="15"/>
                    </a:cubicBezTo>
                    <a:cubicBezTo>
                      <a:pt x="63" y="15"/>
                      <a:pt x="67" y="8"/>
                      <a:pt x="67" y="8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42" y="7"/>
                      <a:pt x="41" y="0"/>
                    </a:cubicBezTo>
                    <a:cubicBezTo>
                      <a:pt x="41" y="0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5" y="3"/>
                      <a:pt x="18" y="8"/>
                      <a:pt x="10" y="12"/>
                    </a:cubicBezTo>
                    <a:cubicBezTo>
                      <a:pt x="8" y="15"/>
                      <a:pt x="2" y="20"/>
                      <a:pt x="1" y="39"/>
                    </a:cubicBezTo>
                    <a:cubicBezTo>
                      <a:pt x="0" y="40"/>
                      <a:pt x="0" y="55"/>
                      <a:pt x="0" y="67"/>
                    </a:cubicBezTo>
                    <a:cubicBezTo>
                      <a:pt x="7" y="68"/>
                      <a:pt x="13" y="69"/>
                      <a:pt x="21" y="69"/>
                    </a:cubicBezTo>
                    <a:cubicBezTo>
                      <a:pt x="21" y="61"/>
                      <a:pt x="21" y="48"/>
                      <a:pt x="21" y="45"/>
                    </a:cubicBezTo>
                    <a:cubicBezTo>
                      <a:pt x="21" y="41"/>
                      <a:pt x="23" y="38"/>
                      <a:pt x="24" y="3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35" y="70"/>
                      <a:pt x="48" y="71"/>
                      <a:pt x="60" y="71"/>
                    </a:cubicBezTo>
                    <a:cubicBezTo>
                      <a:pt x="71" y="71"/>
                      <a:pt x="84" y="70"/>
                      <a:pt x="95" y="7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6" y="38"/>
                      <a:pt x="97" y="41"/>
                      <a:pt x="97" y="45"/>
                    </a:cubicBezTo>
                    <a:cubicBezTo>
                      <a:pt x="97" y="48"/>
                      <a:pt x="97" y="61"/>
                      <a:pt x="97" y="69"/>
                    </a:cubicBezTo>
                    <a:cubicBezTo>
                      <a:pt x="106" y="68"/>
                      <a:pt x="112" y="68"/>
                      <a:pt x="119" y="67"/>
                    </a:cubicBezTo>
                    <a:cubicBezTo>
                      <a:pt x="119" y="55"/>
                      <a:pt x="119" y="40"/>
                      <a:pt x="119" y="39"/>
                    </a:cubicBezTo>
                    <a:cubicBezTo>
                      <a:pt x="117" y="20"/>
                      <a:pt x="112" y="15"/>
                      <a:pt x="109" y="1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6035675" y="3359150"/>
                <a:ext cx="230188" cy="268288"/>
              </a:xfrm>
              <a:custGeom>
                <a:avLst/>
                <a:gdLst>
                  <a:gd name="T0" fmla="*/ 7 w 61"/>
                  <a:gd name="T1" fmla="*/ 46 h 71"/>
                  <a:gd name="T2" fmla="*/ 31 w 61"/>
                  <a:gd name="T3" fmla="*/ 71 h 71"/>
                  <a:gd name="T4" fmla="*/ 55 w 61"/>
                  <a:gd name="T5" fmla="*/ 46 h 71"/>
                  <a:gd name="T6" fmla="*/ 61 w 61"/>
                  <a:gd name="T7" fmla="*/ 34 h 71"/>
                  <a:gd name="T8" fmla="*/ 57 w 61"/>
                  <a:gd name="T9" fmla="*/ 29 h 71"/>
                  <a:gd name="T10" fmla="*/ 31 w 61"/>
                  <a:gd name="T11" fmla="*/ 0 h 71"/>
                  <a:gd name="T12" fmla="*/ 5 w 61"/>
                  <a:gd name="T13" fmla="*/ 29 h 71"/>
                  <a:gd name="T14" fmla="*/ 1 w 61"/>
                  <a:gd name="T15" fmla="*/ 34 h 71"/>
                  <a:gd name="T16" fmla="*/ 7 w 61"/>
                  <a:gd name="T17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71">
                    <a:moveTo>
                      <a:pt x="7" y="46"/>
                    </a:moveTo>
                    <a:cubicBezTo>
                      <a:pt x="10" y="59"/>
                      <a:pt x="18" y="71"/>
                      <a:pt x="31" y="71"/>
                    </a:cubicBezTo>
                    <a:cubicBezTo>
                      <a:pt x="44" y="71"/>
                      <a:pt x="52" y="59"/>
                      <a:pt x="55" y="46"/>
                    </a:cubicBezTo>
                    <a:cubicBezTo>
                      <a:pt x="59" y="44"/>
                      <a:pt x="61" y="39"/>
                      <a:pt x="61" y="34"/>
                    </a:cubicBezTo>
                    <a:cubicBezTo>
                      <a:pt x="60" y="32"/>
                      <a:pt x="59" y="30"/>
                      <a:pt x="57" y="29"/>
                    </a:cubicBezTo>
                    <a:cubicBezTo>
                      <a:pt x="56" y="13"/>
                      <a:pt x="46" y="0"/>
                      <a:pt x="31" y="0"/>
                    </a:cubicBezTo>
                    <a:cubicBezTo>
                      <a:pt x="16" y="0"/>
                      <a:pt x="6" y="13"/>
                      <a:pt x="5" y="29"/>
                    </a:cubicBezTo>
                    <a:cubicBezTo>
                      <a:pt x="3" y="30"/>
                      <a:pt x="1" y="31"/>
                      <a:pt x="1" y="34"/>
                    </a:cubicBezTo>
                    <a:cubicBezTo>
                      <a:pt x="0" y="39"/>
                      <a:pt x="3" y="45"/>
                      <a:pt x="7" y="4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6" name="Freeform 7"/>
              <p:cNvSpPr/>
              <p:nvPr/>
            </p:nvSpPr>
            <p:spPr bwMode="auto">
              <a:xfrm>
                <a:off x="6043613" y="3063875"/>
                <a:ext cx="260350" cy="49213"/>
              </a:xfrm>
              <a:custGeom>
                <a:avLst/>
                <a:gdLst>
                  <a:gd name="T0" fmla="*/ 6 w 69"/>
                  <a:gd name="T1" fmla="*/ 13 h 13"/>
                  <a:gd name="T2" fmla="*/ 63 w 69"/>
                  <a:gd name="T3" fmla="*/ 13 h 13"/>
                  <a:gd name="T4" fmla="*/ 69 w 69"/>
                  <a:gd name="T5" fmla="*/ 6 h 13"/>
                  <a:gd name="T6" fmla="*/ 63 w 69"/>
                  <a:gd name="T7" fmla="*/ 0 h 13"/>
                  <a:gd name="T8" fmla="*/ 6 w 69"/>
                  <a:gd name="T9" fmla="*/ 0 h 13"/>
                  <a:gd name="T10" fmla="*/ 0 w 69"/>
                  <a:gd name="T11" fmla="*/ 6 h 13"/>
                  <a:gd name="T12" fmla="*/ 6 w 6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3">
                    <a:moveTo>
                      <a:pt x="6" y="13"/>
                    </a:moveTo>
                    <a:cubicBezTo>
                      <a:pt x="63" y="13"/>
                      <a:pt x="63" y="13"/>
                      <a:pt x="63" y="13"/>
                    </a:cubicBezTo>
                    <a:cubicBezTo>
                      <a:pt x="66" y="13"/>
                      <a:pt x="69" y="10"/>
                      <a:pt x="69" y="6"/>
                    </a:cubicBezTo>
                    <a:cubicBezTo>
                      <a:pt x="69" y="3"/>
                      <a:pt x="66" y="0"/>
                      <a:pt x="6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6" y="1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7" name="Freeform 8"/>
              <p:cNvSpPr/>
              <p:nvPr/>
            </p:nvSpPr>
            <p:spPr bwMode="auto">
              <a:xfrm>
                <a:off x="6043613" y="3162300"/>
                <a:ext cx="487363" cy="44450"/>
              </a:xfrm>
              <a:custGeom>
                <a:avLst/>
                <a:gdLst>
                  <a:gd name="T0" fmla="*/ 122 w 129"/>
                  <a:gd name="T1" fmla="*/ 0 h 12"/>
                  <a:gd name="T2" fmla="*/ 6 w 129"/>
                  <a:gd name="T3" fmla="*/ 0 h 12"/>
                  <a:gd name="T4" fmla="*/ 0 w 129"/>
                  <a:gd name="T5" fmla="*/ 6 h 12"/>
                  <a:gd name="T6" fmla="*/ 6 w 129"/>
                  <a:gd name="T7" fmla="*/ 12 h 12"/>
                  <a:gd name="T8" fmla="*/ 122 w 129"/>
                  <a:gd name="T9" fmla="*/ 12 h 12"/>
                  <a:gd name="T10" fmla="*/ 129 w 129"/>
                  <a:gd name="T11" fmla="*/ 6 h 12"/>
                  <a:gd name="T12" fmla="*/ 122 w 12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2">
                    <a:moveTo>
                      <a:pt x="1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6" y="12"/>
                      <a:pt x="129" y="10"/>
                      <a:pt x="129" y="6"/>
                    </a:cubicBezTo>
                    <a:cubicBezTo>
                      <a:pt x="129" y="3"/>
                      <a:pt x="126" y="0"/>
                      <a:pt x="12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8" name="Freeform 9"/>
              <p:cNvSpPr>
                <a:spLocks noEditPoints="1"/>
              </p:cNvSpPr>
              <p:nvPr/>
            </p:nvSpPr>
            <p:spPr bwMode="auto">
              <a:xfrm>
                <a:off x="5461000" y="2828925"/>
                <a:ext cx="1270000" cy="1196975"/>
              </a:xfrm>
              <a:custGeom>
                <a:avLst/>
                <a:gdLst>
                  <a:gd name="T0" fmla="*/ 315 w 336"/>
                  <a:gd name="T1" fmla="*/ 80 h 316"/>
                  <a:gd name="T2" fmla="*/ 315 w 336"/>
                  <a:gd name="T3" fmla="*/ 79 h 316"/>
                  <a:gd name="T4" fmla="*/ 312 w 336"/>
                  <a:gd name="T5" fmla="*/ 72 h 316"/>
                  <a:gd name="T6" fmla="*/ 264 w 336"/>
                  <a:gd name="T7" fmla="*/ 20 h 316"/>
                  <a:gd name="T8" fmla="*/ 243 w 336"/>
                  <a:gd name="T9" fmla="*/ 3 h 316"/>
                  <a:gd name="T10" fmla="*/ 236 w 336"/>
                  <a:gd name="T11" fmla="*/ 0 h 316"/>
                  <a:gd name="T12" fmla="*/ 236 w 336"/>
                  <a:gd name="T13" fmla="*/ 0 h 316"/>
                  <a:gd name="T14" fmla="*/ 123 w 336"/>
                  <a:gd name="T15" fmla="*/ 26 h 316"/>
                  <a:gd name="T16" fmla="*/ 83 w 336"/>
                  <a:gd name="T17" fmla="*/ 107 h 316"/>
                  <a:gd name="T18" fmla="*/ 38 w 336"/>
                  <a:gd name="T19" fmla="*/ 273 h 316"/>
                  <a:gd name="T20" fmla="*/ 27 w 336"/>
                  <a:gd name="T21" fmla="*/ 298 h 316"/>
                  <a:gd name="T22" fmla="*/ 14 w 336"/>
                  <a:gd name="T23" fmla="*/ 73 h 316"/>
                  <a:gd name="T24" fmla="*/ 112 w 336"/>
                  <a:gd name="T25" fmla="*/ 56 h 316"/>
                  <a:gd name="T26" fmla="*/ 31 w 336"/>
                  <a:gd name="T27" fmla="*/ 42 h 316"/>
                  <a:gd name="T28" fmla="*/ 0 w 336"/>
                  <a:gd name="T29" fmla="*/ 73 h 316"/>
                  <a:gd name="T30" fmla="*/ 9 w 336"/>
                  <a:gd name="T31" fmla="*/ 306 h 316"/>
                  <a:gd name="T32" fmla="*/ 31 w 336"/>
                  <a:gd name="T33" fmla="*/ 316 h 316"/>
                  <a:gd name="T34" fmla="*/ 321 w 336"/>
                  <a:gd name="T35" fmla="*/ 285 h 316"/>
                  <a:gd name="T36" fmla="*/ 315 w 336"/>
                  <a:gd name="T37" fmla="*/ 108 h 316"/>
                  <a:gd name="T38" fmla="*/ 279 w 336"/>
                  <a:gd name="T39" fmla="*/ 53 h 316"/>
                  <a:gd name="T40" fmla="*/ 297 w 336"/>
                  <a:gd name="T41" fmla="*/ 73 h 316"/>
                  <a:gd name="T42" fmla="*/ 242 w 336"/>
                  <a:gd name="T43" fmla="*/ 61 h 316"/>
                  <a:gd name="T44" fmla="*/ 134 w 336"/>
                  <a:gd name="T45" fmla="*/ 26 h 316"/>
                  <a:gd name="T46" fmla="*/ 231 w 336"/>
                  <a:gd name="T47" fmla="*/ 11 h 316"/>
                  <a:gd name="T48" fmla="*/ 254 w 336"/>
                  <a:gd name="T49" fmla="*/ 83 h 316"/>
                  <a:gd name="T50" fmla="*/ 303 w 336"/>
                  <a:gd name="T51" fmla="*/ 107 h 316"/>
                  <a:gd name="T52" fmla="*/ 134 w 336"/>
                  <a:gd name="T53" fmla="*/ 26 h 316"/>
                  <a:gd name="T54" fmla="*/ 304 w 336"/>
                  <a:gd name="T55" fmla="*/ 297 h 316"/>
                  <a:gd name="T56" fmla="*/ 46 w 336"/>
                  <a:gd name="T57" fmla="*/ 301 h 316"/>
                  <a:gd name="T58" fmla="*/ 66 w 336"/>
                  <a:gd name="T59" fmla="*/ 134 h 316"/>
                  <a:gd name="T60" fmla="*/ 79 w 336"/>
                  <a:gd name="T61" fmla="*/ 122 h 316"/>
                  <a:gd name="T62" fmla="*/ 319 w 336"/>
                  <a:gd name="T63" fmla="*/ 125 h 316"/>
                  <a:gd name="T64" fmla="*/ 308 w 336"/>
                  <a:gd name="T65" fmla="*/ 28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316">
                    <a:moveTo>
                      <a:pt x="315" y="108"/>
                    </a:move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80"/>
                      <a:pt x="315" y="80"/>
                      <a:pt x="315" y="80"/>
                    </a:cubicBezTo>
                    <a:cubicBezTo>
                      <a:pt x="315" y="79"/>
                      <a:pt x="315" y="79"/>
                      <a:pt x="315" y="79"/>
                    </a:cubicBezTo>
                    <a:cubicBezTo>
                      <a:pt x="315" y="77"/>
                      <a:pt x="315" y="77"/>
                      <a:pt x="314" y="76"/>
                    </a:cubicBezTo>
                    <a:cubicBezTo>
                      <a:pt x="314" y="74"/>
                      <a:pt x="313" y="73"/>
                      <a:pt x="312" y="72"/>
                    </a:cubicBezTo>
                    <a:cubicBezTo>
                      <a:pt x="310" y="67"/>
                      <a:pt x="304" y="61"/>
                      <a:pt x="298" y="54"/>
                    </a:cubicBezTo>
                    <a:cubicBezTo>
                      <a:pt x="288" y="43"/>
                      <a:pt x="275" y="30"/>
                      <a:pt x="264" y="20"/>
                    </a:cubicBezTo>
                    <a:cubicBezTo>
                      <a:pt x="258" y="14"/>
                      <a:pt x="253" y="10"/>
                      <a:pt x="249" y="7"/>
                    </a:cubicBezTo>
                    <a:cubicBezTo>
                      <a:pt x="247" y="5"/>
                      <a:pt x="245" y="4"/>
                      <a:pt x="243" y="3"/>
                    </a:cubicBezTo>
                    <a:cubicBezTo>
                      <a:pt x="242" y="2"/>
                      <a:pt x="241" y="2"/>
                      <a:pt x="240" y="1"/>
                    </a:cubicBezTo>
                    <a:cubicBezTo>
                      <a:pt x="239" y="1"/>
                      <a:pt x="238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34" y="0"/>
                      <a:pt x="123" y="12"/>
                      <a:pt x="123" y="26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66" y="107"/>
                      <a:pt x="53" y="120"/>
                      <a:pt x="53" y="137"/>
                    </a:cubicBezTo>
                    <a:cubicBezTo>
                      <a:pt x="38" y="273"/>
                      <a:pt x="38" y="273"/>
                      <a:pt x="38" y="273"/>
                    </a:cubicBezTo>
                    <a:cubicBezTo>
                      <a:pt x="36" y="284"/>
                      <a:pt x="36" y="288"/>
                      <a:pt x="34" y="292"/>
                    </a:cubicBezTo>
                    <a:cubicBezTo>
                      <a:pt x="32" y="294"/>
                      <a:pt x="29" y="297"/>
                      <a:pt x="27" y="298"/>
                    </a:cubicBezTo>
                    <a:cubicBezTo>
                      <a:pt x="15" y="298"/>
                      <a:pt x="14" y="286"/>
                      <a:pt x="14" y="282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4" y="69"/>
                      <a:pt x="19" y="56"/>
                      <a:pt x="31" y="56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2" y="42"/>
                      <a:pt x="15" y="45"/>
                      <a:pt x="9" y="51"/>
                    </a:cubicBezTo>
                    <a:cubicBezTo>
                      <a:pt x="4" y="57"/>
                      <a:pt x="0" y="64"/>
                      <a:pt x="0" y="7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93"/>
                      <a:pt x="4" y="301"/>
                      <a:pt x="9" y="306"/>
                    </a:cubicBezTo>
                    <a:cubicBezTo>
                      <a:pt x="14" y="312"/>
                      <a:pt x="22" y="315"/>
                      <a:pt x="30" y="316"/>
                    </a:cubicBezTo>
                    <a:cubicBezTo>
                      <a:pt x="30" y="316"/>
                      <a:pt x="30" y="316"/>
                      <a:pt x="31" y="316"/>
                    </a:cubicBezTo>
                    <a:cubicBezTo>
                      <a:pt x="291" y="316"/>
                      <a:pt x="291" y="316"/>
                      <a:pt x="291" y="316"/>
                    </a:cubicBezTo>
                    <a:cubicBezTo>
                      <a:pt x="308" y="316"/>
                      <a:pt x="321" y="302"/>
                      <a:pt x="321" y="285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6" y="124"/>
                      <a:pt x="327" y="112"/>
                      <a:pt x="315" y="108"/>
                    </a:cubicBezTo>
                    <a:close/>
                    <a:moveTo>
                      <a:pt x="242" y="18"/>
                    </a:moveTo>
                    <a:cubicBezTo>
                      <a:pt x="252" y="26"/>
                      <a:pt x="266" y="40"/>
                      <a:pt x="279" y="53"/>
                    </a:cubicBezTo>
                    <a:cubicBezTo>
                      <a:pt x="285" y="60"/>
                      <a:pt x="292" y="66"/>
                      <a:pt x="296" y="72"/>
                    </a:cubicBezTo>
                    <a:cubicBezTo>
                      <a:pt x="296" y="72"/>
                      <a:pt x="297" y="73"/>
                      <a:pt x="297" y="73"/>
                    </a:cubicBezTo>
                    <a:cubicBezTo>
                      <a:pt x="254" y="73"/>
                      <a:pt x="254" y="73"/>
                      <a:pt x="254" y="73"/>
                    </a:cubicBezTo>
                    <a:cubicBezTo>
                      <a:pt x="248" y="73"/>
                      <a:pt x="242" y="68"/>
                      <a:pt x="242" y="61"/>
                    </a:cubicBezTo>
                    <a:lnTo>
                      <a:pt x="242" y="18"/>
                    </a:lnTo>
                    <a:close/>
                    <a:moveTo>
                      <a:pt x="134" y="26"/>
                    </a:moveTo>
                    <a:cubicBezTo>
                      <a:pt x="134" y="19"/>
                      <a:pt x="141" y="11"/>
                      <a:pt x="148" y="11"/>
                    </a:cubicBezTo>
                    <a:cubicBezTo>
                      <a:pt x="231" y="11"/>
                      <a:pt x="231" y="11"/>
                      <a:pt x="231" y="11"/>
                    </a:cubicBezTo>
                    <a:cubicBezTo>
                      <a:pt x="231" y="61"/>
                      <a:pt x="231" y="61"/>
                      <a:pt x="231" y="61"/>
                    </a:cubicBezTo>
                    <a:cubicBezTo>
                      <a:pt x="231" y="75"/>
                      <a:pt x="240" y="83"/>
                      <a:pt x="254" y="83"/>
                    </a:cubicBezTo>
                    <a:cubicBezTo>
                      <a:pt x="303" y="83"/>
                      <a:pt x="303" y="83"/>
                      <a:pt x="303" y="83"/>
                    </a:cubicBezTo>
                    <a:cubicBezTo>
                      <a:pt x="303" y="107"/>
                      <a:pt x="303" y="107"/>
                      <a:pt x="303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lnTo>
                      <a:pt x="134" y="26"/>
                    </a:lnTo>
                    <a:close/>
                    <a:moveTo>
                      <a:pt x="308" y="288"/>
                    </a:moveTo>
                    <a:cubicBezTo>
                      <a:pt x="308" y="292"/>
                      <a:pt x="307" y="295"/>
                      <a:pt x="304" y="297"/>
                    </a:cubicBezTo>
                    <a:cubicBezTo>
                      <a:pt x="302" y="299"/>
                      <a:pt x="299" y="301"/>
                      <a:pt x="295" y="301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49" y="294"/>
                      <a:pt x="51" y="286"/>
                      <a:pt x="51" y="276"/>
                    </a:cubicBezTo>
                    <a:cubicBezTo>
                      <a:pt x="66" y="134"/>
                      <a:pt x="66" y="134"/>
                      <a:pt x="66" y="134"/>
                    </a:cubicBezTo>
                    <a:cubicBezTo>
                      <a:pt x="66" y="131"/>
                      <a:pt x="68" y="128"/>
                      <a:pt x="70" y="125"/>
                    </a:cubicBezTo>
                    <a:cubicBezTo>
                      <a:pt x="72" y="123"/>
                      <a:pt x="76" y="122"/>
                      <a:pt x="79" y="122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4" y="122"/>
                      <a:pt x="317" y="123"/>
                      <a:pt x="319" y="125"/>
                    </a:cubicBezTo>
                    <a:cubicBezTo>
                      <a:pt x="322" y="128"/>
                      <a:pt x="323" y="131"/>
                      <a:pt x="323" y="134"/>
                    </a:cubicBezTo>
                    <a:lnTo>
                      <a:pt x="308" y="28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025286" y="3706301"/>
            <a:ext cx="1540932" cy="1540932"/>
            <a:chOff x="6087724" y="1722497"/>
            <a:chExt cx="1540932" cy="1540932"/>
          </a:xfrm>
        </p:grpSpPr>
        <p:sp>
          <p:nvSpPr>
            <p:cNvPr id="27" name="椭圆 26"/>
            <p:cNvSpPr/>
            <p:nvPr/>
          </p:nvSpPr>
          <p:spPr>
            <a:xfrm>
              <a:off x="6087724" y="1722497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407901" y="2053679"/>
              <a:ext cx="1032714" cy="882155"/>
              <a:chOff x="5322888" y="2767013"/>
              <a:chExt cx="1546225" cy="1320801"/>
            </a:xfrm>
            <a:solidFill>
              <a:srgbClr val="FF0000"/>
            </a:solidFill>
          </p:grpSpPr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6092826" y="3098801"/>
                <a:ext cx="71438" cy="390525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5899151" y="4041776"/>
                <a:ext cx="457200" cy="46038"/>
              </a:xfrm>
              <a:prstGeom prst="rect">
                <a:avLst/>
              </a:pr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1" name="Freeform 26"/>
              <p:cNvSpPr>
                <a:spLocks noEditPoints="1"/>
              </p:cNvSpPr>
              <p:nvPr/>
            </p:nvSpPr>
            <p:spPr bwMode="auto">
              <a:xfrm>
                <a:off x="5322888" y="2871788"/>
                <a:ext cx="739775" cy="723900"/>
              </a:xfrm>
              <a:custGeom>
                <a:avLst/>
                <a:gdLst>
                  <a:gd name="T0" fmla="*/ 125 w 196"/>
                  <a:gd name="T1" fmla="*/ 165 h 191"/>
                  <a:gd name="T2" fmla="*/ 125 w 196"/>
                  <a:gd name="T3" fmla="*/ 165 h 191"/>
                  <a:gd name="T4" fmla="*/ 125 w 196"/>
                  <a:gd name="T5" fmla="*/ 163 h 191"/>
                  <a:gd name="T6" fmla="*/ 68 w 196"/>
                  <a:gd name="T7" fmla="*/ 24 h 191"/>
                  <a:gd name="T8" fmla="*/ 68 w 196"/>
                  <a:gd name="T9" fmla="*/ 22 h 191"/>
                  <a:gd name="T10" fmla="*/ 80 w 196"/>
                  <a:gd name="T11" fmla="*/ 17 h 191"/>
                  <a:gd name="T12" fmla="*/ 196 w 196"/>
                  <a:gd name="T13" fmla="*/ 37 h 191"/>
                  <a:gd name="T14" fmla="*/ 196 w 196"/>
                  <a:gd name="T15" fmla="*/ 14 h 191"/>
                  <a:gd name="T16" fmla="*/ 78 w 196"/>
                  <a:gd name="T17" fmla="*/ 8 h 191"/>
                  <a:gd name="T18" fmla="*/ 68 w 196"/>
                  <a:gd name="T19" fmla="*/ 15 h 191"/>
                  <a:gd name="T20" fmla="*/ 68 w 196"/>
                  <a:gd name="T21" fmla="*/ 14 h 191"/>
                  <a:gd name="T22" fmla="*/ 64 w 196"/>
                  <a:gd name="T23" fmla="*/ 11 h 191"/>
                  <a:gd name="T24" fmla="*/ 61 w 196"/>
                  <a:gd name="T25" fmla="*/ 14 h 191"/>
                  <a:gd name="T26" fmla="*/ 55 w 196"/>
                  <a:gd name="T27" fmla="*/ 3 h 191"/>
                  <a:gd name="T28" fmla="*/ 51 w 196"/>
                  <a:gd name="T29" fmla="*/ 3 h 191"/>
                  <a:gd name="T30" fmla="*/ 61 w 196"/>
                  <a:gd name="T31" fmla="*/ 21 h 191"/>
                  <a:gd name="T32" fmla="*/ 61 w 196"/>
                  <a:gd name="T33" fmla="*/ 24 h 191"/>
                  <a:gd name="T34" fmla="*/ 4 w 196"/>
                  <a:gd name="T35" fmla="*/ 163 h 191"/>
                  <a:gd name="T36" fmla="*/ 4 w 196"/>
                  <a:gd name="T37" fmla="*/ 165 h 191"/>
                  <a:gd name="T38" fmla="*/ 4 w 196"/>
                  <a:gd name="T39" fmla="*/ 165 h 191"/>
                  <a:gd name="T40" fmla="*/ 2 w 196"/>
                  <a:gd name="T41" fmla="*/ 168 h 191"/>
                  <a:gd name="T42" fmla="*/ 20 w 196"/>
                  <a:gd name="T43" fmla="*/ 186 h 191"/>
                  <a:gd name="T44" fmla="*/ 65 w 196"/>
                  <a:gd name="T45" fmla="*/ 191 h 191"/>
                  <a:gd name="T46" fmla="*/ 109 w 196"/>
                  <a:gd name="T47" fmla="*/ 186 h 191"/>
                  <a:gd name="T48" fmla="*/ 127 w 196"/>
                  <a:gd name="T49" fmla="*/ 168 h 191"/>
                  <a:gd name="T50" fmla="*/ 125 w 196"/>
                  <a:gd name="T51" fmla="*/ 165 h 191"/>
                  <a:gd name="T52" fmla="*/ 71 w 196"/>
                  <a:gd name="T53" fmla="*/ 165 h 191"/>
                  <a:gd name="T54" fmla="*/ 64 w 196"/>
                  <a:gd name="T55" fmla="*/ 165 h 191"/>
                  <a:gd name="T56" fmla="*/ 58 w 196"/>
                  <a:gd name="T57" fmla="*/ 165 h 191"/>
                  <a:gd name="T58" fmla="*/ 11 w 196"/>
                  <a:gd name="T59" fmla="*/ 165 h 191"/>
                  <a:gd name="T60" fmla="*/ 64 w 196"/>
                  <a:gd name="T61" fmla="*/ 36 h 191"/>
                  <a:gd name="T62" fmla="*/ 64 w 196"/>
                  <a:gd name="T63" fmla="*/ 36 h 191"/>
                  <a:gd name="T64" fmla="*/ 65 w 196"/>
                  <a:gd name="T65" fmla="*/ 36 h 191"/>
                  <a:gd name="T66" fmla="*/ 118 w 196"/>
                  <a:gd name="T67" fmla="*/ 165 h 191"/>
                  <a:gd name="T68" fmla="*/ 71 w 196"/>
                  <a:gd name="T69" fmla="*/ 1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6" h="191">
                    <a:moveTo>
                      <a:pt x="125" y="165"/>
                    </a:moveTo>
                    <a:cubicBezTo>
                      <a:pt x="125" y="165"/>
                      <a:pt x="125" y="165"/>
                      <a:pt x="125" y="165"/>
                    </a:cubicBezTo>
                    <a:cubicBezTo>
                      <a:pt x="125" y="164"/>
                      <a:pt x="125" y="163"/>
                      <a:pt x="125" y="16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76" y="22"/>
                      <a:pt x="80" y="17"/>
                      <a:pt x="80" y="17"/>
                    </a:cubicBezTo>
                    <a:cubicBezTo>
                      <a:pt x="80" y="17"/>
                      <a:pt x="94" y="6"/>
                      <a:pt x="196" y="37"/>
                    </a:cubicBezTo>
                    <a:cubicBezTo>
                      <a:pt x="196" y="14"/>
                      <a:pt x="196" y="14"/>
                      <a:pt x="196" y="14"/>
                    </a:cubicBezTo>
                    <a:cubicBezTo>
                      <a:pt x="172" y="8"/>
                      <a:pt x="127" y="1"/>
                      <a:pt x="78" y="8"/>
                    </a:cubicBezTo>
                    <a:cubicBezTo>
                      <a:pt x="78" y="8"/>
                      <a:pt x="74" y="14"/>
                      <a:pt x="68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2"/>
                      <a:pt x="66" y="11"/>
                      <a:pt x="64" y="11"/>
                    </a:cubicBezTo>
                    <a:cubicBezTo>
                      <a:pt x="62" y="11"/>
                      <a:pt x="61" y="12"/>
                      <a:pt x="61" y="14"/>
                    </a:cubicBezTo>
                    <a:cubicBezTo>
                      <a:pt x="52" y="11"/>
                      <a:pt x="55" y="3"/>
                      <a:pt x="55" y="3"/>
                    </a:cubicBezTo>
                    <a:cubicBezTo>
                      <a:pt x="55" y="3"/>
                      <a:pt x="52" y="0"/>
                      <a:pt x="51" y="3"/>
                    </a:cubicBezTo>
                    <a:cubicBezTo>
                      <a:pt x="50" y="5"/>
                      <a:pt x="49" y="17"/>
                      <a:pt x="61" y="2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4" y="163"/>
                      <a:pt x="4" y="164"/>
                      <a:pt x="4" y="165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1" y="165"/>
                      <a:pt x="0" y="167"/>
                      <a:pt x="2" y="168"/>
                    </a:cubicBezTo>
                    <a:cubicBezTo>
                      <a:pt x="2" y="168"/>
                      <a:pt x="18" y="184"/>
                      <a:pt x="20" y="186"/>
                    </a:cubicBezTo>
                    <a:cubicBezTo>
                      <a:pt x="20" y="186"/>
                      <a:pt x="25" y="191"/>
                      <a:pt x="65" y="191"/>
                    </a:cubicBezTo>
                    <a:cubicBezTo>
                      <a:pt x="104" y="191"/>
                      <a:pt x="109" y="186"/>
                      <a:pt x="109" y="186"/>
                    </a:cubicBezTo>
                    <a:cubicBezTo>
                      <a:pt x="111" y="184"/>
                      <a:pt x="127" y="168"/>
                      <a:pt x="127" y="168"/>
                    </a:cubicBezTo>
                    <a:cubicBezTo>
                      <a:pt x="129" y="167"/>
                      <a:pt x="128" y="165"/>
                      <a:pt x="125" y="165"/>
                    </a:cubicBezTo>
                    <a:close/>
                    <a:moveTo>
                      <a:pt x="71" y="165"/>
                    </a:moveTo>
                    <a:cubicBezTo>
                      <a:pt x="68" y="165"/>
                      <a:pt x="65" y="165"/>
                      <a:pt x="64" y="165"/>
                    </a:cubicBezTo>
                    <a:cubicBezTo>
                      <a:pt x="64" y="165"/>
                      <a:pt x="61" y="165"/>
                      <a:pt x="58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118" y="165"/>
                      <a:pt x="118" y="165"/>
                      <a:pt x="118" y="165"/>
                    </a:cubicBezTo>
                    <a:lnTo>
                      <a:pt x="71" y="165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6073776" y="2906713"/>
                <a:ext cx="109538" cy="177800"/>
              </a:xfrm>
              <a:custGeom>
                <a:avLst/>
                <a:gdLst>
                  <a:gd name="T0" fmla="*/ 29 w 29"/>
                  <a:gd name="T1" fmla="*/ 0 h 47"/>
                  <a:gd name="T2" fmla="*/ 0 w 29"/>
                  <a:gd name="T3" fmla="*/ 0 h 47"/>
                  <a:gd name="T4" fmla="*/ 0 w 29"/>
                  <a:gd name="T5" fmla="*/ 47 h 47"/>
                  <a:gd name="T6" fmla="*/ 29 w 29"/>
                  <a:gd name="T7" fmla="*/ 47 h 47"/>
                  <a:gd name="T8" fmla="*/ 29 w 29"/>
                  <a:gd name="T9" fmla="*/ 0 h 47"/>
                  <a:gd name="T10" fmla="*/ 14 w 29"/>
                  <a:gd name="T11" fmla="*/ 28 h 47"/>
                  <a:gd name="T12" fmla="*/ 8 w 29"/>
                  <a:gd name="T13" fmla="*/ 21 h 47"/>
                  <a:gd name="T14" fmla="*/ 14 w 29"/>
                  <a:gd name="T15" fmla="*/ 14 h 47"/>
                  <a:gd name="T16" fmla="*/ 21 w 29"/>
                  <a:gd name="T17" fmla="*/ 21 h 47"/>
                  <a:gd name="T18" fmla="*/ 14 w 29"/>
                  <a:gd name="T1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7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9" y="0"/>
                    </a:lnTo>
                    <a:close/>
                    <a:moveTo>
                      <a:pt x="14" y="28"/>
                    </a:moveTo>
                    <a:cubicBezTo>
                      <a:pt x="11" y="28"/>
                      <a:pt x="8" y="25"/>
                      <a:pt x="8" y="21"/>
                    </a:cubicBezTo>
                    <a:cubicBezTo>
                      <a:pt x="8" y="17"/>
                      <a:pt x="11" y="14"/>
                      <a:pt x="14" y="14"/>
                    </a:cubicBezTo>
                    <a:cubicBezTo>
                      <a:pt x="18" y="14"/>
                      <a:pt x="21" y="17"/>
                      <a:pt x="21" y="21"/>
                    </a:cubicBezTo>
                    <a:cubicBezTo>
                      <a:pt x="21" y="25"/>
                      <a:pt x="18" y="28"/>
                      <a:pt x="14" y="2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5959476" y="3917951"/>
                <a:ext cx="336550" cy="101600"/>
              </a:xfrm>
              <a:custGeom>
                <a:avLst/>
                <a:gdLst>
                  <a:gd name="T0" fmla="*/ 0 w 89"/>
                  <a:gd name="T1" fmla="*/ 27 h 27"/>
                  <a:gd name="T2" fmla="*/ 89 w 89"/>
                  <a:gd name="T3" fmla="*/ 27 h 27"/>
                  <a:gd name="T4" fmla="*/ 89 w 89"/>
                  <a:gd name="T5" fmla="*/ 19 h 27"/>
                  <a:gd name="T6" fmla="*/ 58 w 89"/>
                  <a:gd name="T7" fmla="*/ 0 h 27"/>
                  <a:gd name="T8" fmla="*/ 31 w 89"/>
                  <a:gd name="T9" fmla="*/ 0 h 27"/>
                  <a:gd name="T10" fmla="*/ 0 w 89"/>
                  <a:gd name="T11" fmla="*/ 19 h 27"/>
                  <a:gd name="T12" fmla="*/ 0 w 8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7">
                    <a:moveTo>
                      <a:pt x="0" y="27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73" y="12"/>
                      <a:pt x="5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6" y="12"/>
                      <a:pt x="0" y="19"/>
                      <a:pt x="0" y="19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6076951" y="3508376"/>
                <a:ext cx="101600" cy="390525"/>
              </a:xfrm>
              <a:custGeom>
                <a:avLst/>
                <a:gdLst>
                  <a:gd name="T0" fmla="*/ 0 w 27"/>
                  <a:gd name="T1" fmla="*/ 9 h 103"/>
                  <a:gd name="T2" fmla="*/ 0 w 27"/>
                  <a:gd name="T3" fmla="*/ 11 h 103"/>
                  <a:gd name="T4" fmla="*/ 0 w 27"/>
                  <a:gd name="T5" fmla="*/ 11 h 103"/>
                  <a:gd name="T6" fmla="*/ 2 w 27"/>
                  <a:gd name="T7" fmla="*/ 103 h 103"/>
                  <a:gd name="T8" fmla="*/ 25 w 27"/>
                  <a:gd name="T9" fmla="*/ 103 h 103"/>
                  <a:gd name="T10" fmla="*/ 27 w 27"/>
                  <a:gd name="T11" fmla="*/ 11 h 103"/>
                  <a:gd name="T12" fmla="*/ 27 w 27"/>
                  <a:gd name="T13" fmla="*/ 11 h 103"/>
                  <a:gd name="T14" fmla="*/ 27 w 27"/>
                  <a:gd name="T15" fmla="*/ 9 h 103"/>
                  <a:gd name="T16" fmla="*/ 24 w 27"/>
                  <a:gd name="T17" fmla="*/ 0 h 103"/>
                  <a:gd name="T18" fmla="*/ 3 w 27"/>
                  <a:gd name="T19" fmla="*/ 0 h 103"/>
                  <a:gd name="T20" fmla="*/ 0 w 27"/>
                  <a:gd name="T21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3">
                    <a:moveTo>
                      <a:pt x="0" y="9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5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076951" y="2767013"/>
                <a:ext cx="98425" cy="120650"/>
              </a:xfrm>
              <a:custGeom>
                <a:avLst/>
                <a:gdLst>
                  <a:gd name="T0" fmla="*/ 5 w 26"/>
                  <a:gd name="T1" fmla="*/ 32 h 32"/>
                  <a:gd name="T2" fmla="*/ 12 w 26"/>
                  <a:gd name="T3" fmla="*/ 32 h 32"/>
                  <a:gd name="T4" fmla="*/ 13 w 26"/>
                  <a:gd name="T5" fmla="*/ 32 h 32"/>
                  <a:gd name="T6" fmla="*/ 21 w 26"/>
                  <a:gd name="T7" fmla="*/ 32 h 32"/>
                  <a:gd name="T8" fmla="*/ 26 w 26"/>
                  <a:gd name="T9" fmla="*/ 10 h 32"/>
                  <a:gd name="T10" fmla="*/ 26 w 26"/>
                  <a:gd name="T11" fmla="*/ 4 h 32"/>
                  <a:gd name="T12" fmla="*/ 26 w 26"/>
                  <a:gd name="T13" fmla="*/ 4 h 32"/>
                  <a:gd name="T14" fmla="*/ 19 w 26"/>
                  <a:gd name="T15" fmla="*/ 0 h 32"/>
                  <a:gd name="T16" fmla="*/ 13 w 26"/>
                  <a:gd name="T17" fmla="*/ 0 h 32"/>
                  <a:gd name="T18" fmla="*/ 12 w 26"/>
                  <a:gd name="T19" fmla="*/ 0 h 32"/>
                  <a:gd name="T20" fmla="*/ 7 w 26"/>
                  <a:gd name="T21" fmla="*/ 0 h 32"/>
                  <a:gd name="T22" fmla="*/ 0 w 26"/>
                  <a:gd name="T23" fmla="*/ 4 h 32"/>
                  <a:gd name="T24" fmla="*/ 0 w 26"/>
                  <a:gd name="T25" fmla="*/ 4 h 32"/>
                  <a:gd name="T26" fmla="*/ 0 w 26"/>
                  <a:gd name="T27" fmla="*/ 10 h 32"/>
                  <a:gd name="T28" fmla="*/ 5 w 2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5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5" y="13"/>
                      <a:pt x="5" y="3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6556376" y="3538538"/>
                <a:ext cx="142875" cy="30163"/>
              </a:xfrm>
              <a:custGeom>
                <a:avLst/>
                <a:gdLst>
                  <a:gd name="T0" fmla="*/ 35 w 38"/>
                  <a:gd name="T1" fmla="*/ 8 h 8"/>
                  <a:gd name="T2" fmla="*/ 38 w 38"/>
                  <a:gd name="T3" fmla="*/ 4 h 8"/>
                  <a:gd name="T4" fmla="*/ 35 w 38"/>
                  <a:gd name="T5" fmla="*/ 0 h 8"/>
                  <a:gd name="T6" fmla="*/ 4 w 38"/>
                  <a:gd name="T7" fmla="*/ 0 h 8"/>
                  <a:gd name="T8" fmla="*/ 0 w 38"/>
                  <a:gd name="T9" fmla="*/ 4 h 8"/>
                  <a:gd name="T10" fmla="*/ 4 w 38"/>
                  <a:gd name="T11" fmla="*/ 8 h 8"/>
                  <a:gd name="T12" fmla="*/ 35 w 3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">
                    <a:moveTo>
                      <a:pt x="35" y="8"/>
                    </a:move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lnTo>
                      <a:pt x="35" y="8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6503988" y="3417887"/>
                <a:ext cx="260350" cy="106363"/>
              </a:xfrm>
              <a:custGeom>
                <a:avLst/>
                <a:gdLst>
                  <a:gd name="T0" fmla="*/ 40 w 69"/>
                  <a:gd name="T1" fmla="*/ 18 h 28"/>
                  <a:gd name="T2" fmla="*/ 44 w 69"/>
                  <a:gd name="T3" fmla="*/ 3 h 28"/>
                  <a:gd name="T4" fmla="*/ 33 w 69"/>
                  <a:gd name="T5" fmla="*/ 0 h 28"/>
                  <a:gd name="T6" fmla="*/ 23 w 69"/>
                  <a:gd name="T7" fmla="*/ 3 h 28"/>
                  <a:gd name="T8" fmla="*/ 27 w 69"/>
                  <a:gd name="T9" fmla="*/ 18 h 28"/>
                  <a:gd name="T10" fmla="*/ 18 w 69"/>
                  <a:gd name="T11" fmla="*/ 5 h 28"/>
                  <a:gd name="T12" fmla="*/ 7 w 69"/>
                  <a:gd name="T13" fmla="*/ 7 h 28"/>
                  <a:gd name="T14" fmla="*/ 16 w 69"/>
                  <a:gd name="T15" fmla="*/ 28 h 28"/>
                  <a:gd name="T16" fmla="*/ 33 w 69"/>
                  <a:gd name="T17" fmla="*/ 28 h 28"/>
                  <a:gd name="T18" fmla="*/ 34 w 69"/>
                  <a:gd name="T19" fmla="*/ 28 h 28"/>
                  <a:gd name="T20" fmla="*/ 51 w 69"/>
                  <a:gd name="T21" fmla="*/ 28 h 28"/>
                  <a:gd name="T22" fmla="*/ 59 w 69"/>
                  <a:gd name="T23" fmla="*/ 7 h 28"/>
                  <a:gd name="T24" fmla="*/ 49 w 69"/>
                  <a:gd name="T25" fmla="*/ 5 h 28"/>
                  <a:gd name="T26" fmla="*/ 40 w 69"/>
                  <a:gd name="T2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28">
                    <a:moveTo>
                      <a:pt x="40" y="18"/>
                    </a:moveTo>
                    <a:cubicBezTo>
                      <a:pt x="40" y="15"/>
                      <a:pt x="46" y="6"/>
                      <a:pt x="44" y="3"/>
                    </a:cubicBezTo>
                    <a:cubicBezTo>
                      <a:pt x="42" y="0"/>
                      <a:pt x="35" y="0"/>
                      <a:pt x="33" y="0"/>
                    </a:cubicBezTo>
                    <a:cubicBezTo>
                      <a:pt x="32" y="0"/>
                      <a:pt x="24" y="0"/>
                      <a:pt x="23" y="3"/>
                    </a:cubicBezTo>
                    <a:cubicBezTo>
                      <a:pt x="21" y="6"/>
                      <a:pt x="27" y="15"/>
                      <a:pt x="27" y="18"/>
                    </a:cubicBezTo>
                    <a:cubicBezTo>
                      <a:pt x="22" y="17"/>
                      <a:pt x="20" y="7"/>
                      <a:pt x="18" y="5"/>
                    </a:cubicBezTo>
                    <a:cubicBezTo>
                      <a:pt x="16" y="3"/>
                      <a:pt x="10" y="5"/>
                      <a:pt x="7" y="7"/>
                    </a:cubicBezTo>
                    <a:cubicBezTo>
                      <a:pt x="0" y="16"/>
                      <a:pt x="11" y="10"/>
                      <a:pt x="1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6" y="10"/>
                      <a:pt x="69" y="12"/>
                      <a:pt x="59" y="7"/>
                    </a:cubicBezTo>
                    <a:cubicBezTo>
                      <a:pt x="57" y="6"/>
                      <a:pt x="51" y="3"/>
                      <a:pt x="49" y="5"/>
                    </a:cubicBezTo>
                    <a:cubicBezTo>
                      <a:pt x="47" y="7"/>
                      <a:pt x="45" y="17"/>
                      <a:pt x="40" y="1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49" name="Freeform 33"/>
              <p:cNvSpPr>
                <a:spLocks noEditPoints="1"/>
              </p:cNvSpPr>
              <p:nvPr/>
            </p:nvSpPr>
            <p:spPr bwMode="auto">
              <a:xfrm>
                <a:off x="6432551" y="3579813"/>
                <a:ext cx="395288" cy="250825"/>
              </a:xfrm>
              <a:custGeom>
                <a:avLst/>
                <a:gdLst>
                  <a:gd name="T0" fmla="*/ 0 w 105"/>
                  <a:gd name="T1" fmla="*/ 66 h 66"/>
                  <a:gd name="T2" fmla="*/ 44 w 105"/>
                  <a:gd name="T3" fmla="*/ 66 h 66"/>
                  <a:gd name="T4" fmla="*/ 52 w 105"/>
                  <a:gd name="T5" fmla="*/ 66 h 66"/>
                  <a:gd name="T6" fmla="*/ 60 w 105"/>
                  <a:gd name="T7" fmla="*/ 66 h 66"/>
                  <a:gd name="T8" fmla="*/ 104 w 105"/>
                  <a:gd name="T9" fmla="*/ 66 h 66"/>
                  <a:gd name="T10" fmla="*/ 104 w 105"/>
                  <a:gd name="T11" fmla="*/ 62 h 66"/>
                  <a:gd name="T12" fmla="*/ 70 w 105"/>
                  <a:gd name="T13" fmla="*/ 0 h 66"/>
                  <a:gd name="T14" fmla="*/ 53 w 105"/>
                  <a:gd name="T15" fmla="*/ 0 h 66"/>
                  <a:gd name="T16" fmla="*/ 51 w 105"/>
                  <a:gd name="T17" fmla="*/ 0 h 66"/>
                  <a:gd name="T18" fmla="*/ 34 w 105"/>
                  <a:gd name="T19" fmla="*/ 0 h 66"/>
                  <a:gd name="T20" fmla="*/ 0 w 105"/>
                  <a:gd name="T21" fmla="*/ 62 h 66"/>
                  <a:gd name="T22" fmla="*/ 0 w 105"/>
                  <a:gd name="T23" fmla="*/ 66 h 66"/>
                  <a:gd name="T24" fmla="*/ 60 w 105"/>
                  <a:gd name="T25" fmla="*/ 44 h 66"/>
                  <a:gd name="T26" fmla="*/ 56 w 105"/>
                  <a:gd name="T27" fmla="*/ 41 h 66"/>
                  <a:gd name="T28" fmla="*/ 54 w 105"/>
                  <a:gd name="T29" fmla="*/ 41 h 66"/>
                  <a:gd name="T30" fmla="*/ 40 w 105"/>
                  <a:gd name="T31" fmla="*/ 35 h 66"/>
                  <a:gd name="T32" fmla="*/ 35 w 105"/>
                  <a:gd name="T33" fmla="*/ 30 h 66"/>
                  <a:gd name="T34" fmla="*/ 38 w 105"/>
                  <a:gd name="T35" fmla="*/ 17 h 66"/>
                  <a:gd name="T36" fmla="*/ 47 w 105"/>
                  <a:gd name="T37" fmla="*/ 13 h 66"/>
                  <a:gd name="T38" fmla="*/ 47 w 105"/>
                  <a:gd name="T39" fmla="*/ 9 h 66"/>
                  <a:gd name="T40" fmla="*/ 49 w 105"/>
                  <a:gd name="T41" fmla="*/ 8 h 66"/>
                  <a:gd name="T42" fmla="*/ 54 w 105"/>
                  <a:gd name="T43" fmla="*/ 8 h 66"/>
                  <a:gd name="T44" fmla="*/ 55 w 105"/>
                  <a:gd name="T45" fmla="*/ 9 h 66"/>
                  <a:gd name="T46" fmla="*/ 55 w 105"/>
                  <a:gd name="T47" fmla="*/ 13 h 66"/>
                  <a:gd name="T48" fmla="*/ 58 w 105"/>
                  <a:gd name="T49" fmla="*/ 13 h 66"/>
                  <a:gd name="T50" fmla="*/ 69 w 105"/>
                  <a:gd name="T51" fmla="*/ 19 h 66"/>
                  <a:gd name="T52" fmla="*/ 68 w 105"/>
                  <a:gd name="T53" fmla="*/ 22 h 66"/>
                  <a:gd name="T54" fmla="*/ 64 w 105"/>
                  <a:gd name="T55" fmla="*/ 25 h 66"/>
                  <a:gd name="T56" fmla="*/ 61 w 105"/>
                  <a:gd name="T57" fmla="*/ 24 h 66"/>
                  <a:gd name="T58" fmla="*/ 61 w 105"/>
                  <a:gd name="T59" fmla="*/ 23 h 66"/>
                  <a:gd name="T60" fmla="*/ 61 w 105"/>
                  <a:gd name="T61" fmla="*/ 23 h 66"/>
                  <a:gd name="T62" fmla="*/ 60 w 105"/>
                  <a:gd name="T63" fmla="*/ 23 h 66"/>
                  <a:gd name="T64" fmla="*/ 56 w 105"/>
                  <a:gd name="T65" fmla="*/ 20 h 66"/>
                  <a:gd name="T66" fmla="*/ 51 w 105"/>
                  <a:gd name="T67" fmla="*/ 20 h 66"/>
                  <a:gd name="T68" fmla="*/ 45 w 105"/>
                  <a:gd name="T69" fmla="*/ 22 h 66"/>
                  <a:gd name="T70" fmla="*/ 44 w 105"/>
                  <a:gd name="T71" fmla="*/ 27 h 66"/>
                  <a:gd name="T72" fmla="*/ 48 w 105"/>
                  <a:gd name="T73" fmla="*/ 30 h 66"/>
                  <a:gd name="T74" fmla="*/ 48 w 105"/>
                  <a:gd name="T75" fmla="*/ 30 h 66"/>
                  <a:gd name="T76" fmla="*/ 54 w 105"/>
                  <a:gd name="T77" fmla="*/ 32 h 66"/>
                  <a:gd name="T78" fmla="*/ 55 w 105"/>
                  <a:gd name="T79" fmla="*/ 32 h 66"/>
                  <a:gd name="T80" fmla="*/ 70 w 105"/>
                  <a:gd name="T81" fmla="*/ 42 h 66"/>
                  <a:gd name="T82" fmla="*/ 66 w 105"/>
                  <a:gd name="T83" fmla="*/ 54 h 66"/>
                  <a:gd name="T84" fmla="*/ 55 w 105"/>
                  <a:gd name="T85" fmla="*/ 58 h 66"/>
                  <a:gd name="T86" fmla="*/ 55 w 105"/>
                  <a:gd name="T87" fmla="*/ 62 h 66"/>
                  <a:gd name="T88" fmla="*/ 54 w 105"/>
                  <a:gd name="T89" fmla="*/ 63 h 66"/>
                  <a:gd name="T90" fmla="*/ 49 w 105"/>
                  <a:gd name="T91" fmla="*/ 63 h 66"/>
                  <a:gd name="T92" fmla="*/ 47 w 105"/>
                  <a:gd name="T93" fmla="*/ 62 h 66"/>
                  <a:gd name="T94" fmla="*/ 47 w 105"/>
                  <a:gd name="T95" fmla="*/ 57 h 66"/>
                  <a:gd name="T96" fmla="*/ 33 w 105"/>
                  <a:gd name="T97" fmla="*/ 51 h 66"/>
                  <a:gd name="T98" fmla="*/ 33 w 105"/>
                  <a:gd name="T99" fmla="*/ 48 h 66"/>
                  <a:gd name="T100" fmla="*/ 38 w 105"/>
                  <a:gd name="T101" fmla="*/ 45 h 66"/>
                  <a:gd name="T102" fmla="*/ 41 w 105"/>
                  <a:gd name="T103" fmla="*/ 46 h 66"/>
                  <a:gd name="T104" fmla="*/ 41 w 105"/>
                  <a:gd name="T105" fmla="*/ 47 h 66"/>
                  <a:gd name="T106" fmla="*/ 41 w 105"/>
                  <a:gd name="T107" fmla="*/ 47 h 66"/>
                  <a:gd name="T108" fmla="*/ 41 w 105"/>
                  <a:gd name="T109" fmla="*/ 47 h 66"/>
                  <a:gd name="T110" fmla="*/ 42 w 105"/>
                  <a:gd name="T111" fmla="*/ 47 h 66"/>
                  <a:gd name="T112" fmla="*/ 46 w 105"/>
                  <a:gd name="T113" fmla="*/ 49 h 66"/>
                  <a:gd name="T114" fmla="*/ 53 w 105"/>
                  <a:gd name="T115" fmla="*/ 51 h 66"/>
                  <a:gd name="T116" fmla="*/ 59 w 105"/>
                  <a:gd name="T117" fmla="*/ 49 h 66"/>
                  <a:gd name="T118" fmla="*/ 60 w 105"/>
                  <a:gd name="T11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5" h="66">
                    <a:moveTo>
                      <a:pt x="0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8" y="66"/>
                      <a:pt x="51" y="66"/>
                      <a:pt x="52" y="66"/>
                    </a:cubicBezTo>
                    <a:cubicBezTo>
                      <a:pt x="53" y="66"/>
                      <a:pt x="57" y="66"/>
                      <a:pt x="60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5"/>
                      <a:pt x="104" y="63"/>
                      <a:pt x="104" y="62"/>
                    </a:cubicBezTo>
                    <a:cubicBezTo>
                      <a:pt x="105" y="27"/>
                      <a:pt x="75" y="12"/>
                      <a:pt x="7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2"/>
                      <a:pt x="0" y="27"/>
                      <a:pt x="0" y="62"/>
                    </a:cubicBezTo>
                    <a:cubicBezTo>
                      <a:pt x="0" y="63"/>
                      <a:pt x="0" y="65"/>
                      <a:pt x="0" y="66"/>
                    </a:cubicBezTo>
                    <a:close/>
                    <a:moveTo>
                      <a:pt x="60" y="44"/>
                    </a:moveTo>
                    <a:cubicBezTo>
                      <a:pt x="59" y="43"/>
                      <a:pt x="58" y="42"/>
                      <a:pt x="56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0" y="39"/>
                      <a:pt x="42" y="36"/>
                      <a:pt x="40" y="35"/>
                    </a:cubicBezTo>
                    <a:cubicBezTo>
                      <a:pt x="38" y="34"/>
                      <a:pt x="36" y="32"/>
                      <a:pt x="35" y="30"/>
                    </a:cubicBezTo>
                    <a:cubicBezTo>
                      <a:pt x="32" y="26"/>
                      <a:pt x="33" y="20"/>
                      <a:pt x="38" y="17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9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8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7" y="13"/>
                      <a:pt x="58" y="13"/>
                    </a:cubicBezTo>
                    <a:cubicBezTo>
                      <a:pt x="62" y="14"/>
                      <a:pt x="66" y="16"/>
                      <a:pt x="69" y="19"/>
                    </a:cubicBezTo>
                    <a:cubicBezTo>
                      <a:pt x="69" y="20"/>
                      <a:pt x="69" y="21"/>
                      <a:pt x="68" y="22"/>
                    </a:cubicBezTo>
                    <a:cubicBezTo>
                      <a:pt x="68" y="24"/>
                      <a:pt x="66" y="25"/>
                      <a:pt x="64" y="25"/>
                    </a:cubicBezTo>
                    <a:cubicBezTo>
                      <a:pt x="63" y="25"/>
                      <a:pt x="62" y="25"/>
                      <a:pt x="61" y="24"/>
                    </a:cubicBezTo>
                    <a:cubicBezTo>
                      <a:pt x="61" y="24"/>
                      <a:pt x="61" y="24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2"/>
                      <a:pt x="57" y="21"/>
                      <a:pt x="56" y="20"/>
                    </a:cubicBezTo>
                    <a:cubicBezTo>
                      <a:pt x="54" y="20"/>
                      <a:pt x="53" y="20"/>
                      <a:pt x="51" y="20"/>
                    </a:cubicBezTo>
                    <a:cubicBezTo>
                      <a:pt x="49" y="20"/>
                      <a:pt x="47" y="20"/>
                      <a:pt x="45" y="22"/>
                    </a:cubicBezTo>
                    <a:cubicBezTo>
                      <a:pt x="43" y="23"/>
                      <a:pt x="43" y="25"/>
                      <a:pt x="44" y="27"/>
                    </a:cubicBezTo>
                    <a:cubicBezTo>
                      <a:pt x="45" y="28"/>
                      <a:pt x="46" y="29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0"/>
                      <a:pt x="52" y="31"/>
                      <a:pt x="54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60" y="34"/>
                      <a:pt x="68" y="37"/>
                      <a:pt x="70" y="42"/>
                    </a:cubicBezTo>
                    <a:cubicBezTo>
                      <a:pt x="72" y="46"/>
                      <a:pt x="70" y="51"/>
                      <a:pt x="66" y="54"/>
                    </a:cubicBezTo>
                    <a:cubicBezTo>
                      <a:pt x="63" y="56"/>
                      <a:pt x="59" y="57"/>
                      <a:pt x="55" y="58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4" y="63"/>
                      <a:pt x="54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7" y="62"/>
                      <a:pt x="47" y="62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57"/>
                      <a:pt x="36" y="55"/>
                      <a:pt x="33" y="51"/>
                    </a:cubicBezTo>
                    <a:cubicBezTo>
                      <a:pt x="33" y="50"/>
                      <a:pt x="33" y="49"/>
                      <a:pt x="33" y="48"/>
                    </a:cubicBezTo>
                    <a:cubicBezTo>
                      <a:pt x="34" y="46"/>
                      <a:pt x="36" y="45"/>
                      <a:pt x="38" y="45"/>
                    </a:cubicBezTo>
                    <a:cubicBezTo>
                      <a:pt x="39" y="45"/>
                      <a:pt x="40" y="46"/>
                      <a:pt x="41" y="46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3" y="48"/>
                      <a:pt x="45" y="49"/>
                      <a:pt x="46" y="49"/>
                    </a:cubicBezTo>
                    <a:cubicBezTo>
                      <a:pt x="48" y="50"/>
                      <a:pt x="51" y="51"/>
                      <a:pt x="53" y="51"/>
                    </a:cubicBezTo>
                    <a:cubicBezTo>
                      <a:pt x="55" y="51"/>
                      <a:pt x="57" y="50"/>
                      <a:pt x="59" y="49"/>
                    </a:cubicBezTo>
                    <a:cubicBezTo>
                      <a:pt x="60" y="48"/>
                      <a:pt x="61" y="46"/>
                      <a:pt x="60" y="4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0" name="Freeform 34"/>
              <p:cNvSpPr/>
              <p:nvPr/>
            </p:nvSpPr>
            <p:spPr bwMode="auto">
              <a:xfrm>
                <a:off x="6386513" y="3841751"/>
                <a:ext cx="482600" cy="101600"/>
              </a:xfrm>
              <a:custGeom>
                <a:avLst/>
                <a:gdLst>
                  <a:gd name="T0" fmla="*/ 125 w 128"/>
                  <a:gd name="T1" fmla="*/ 0 h 27"/>
                  <a:gd name="T2" fmla="*/ 70 w 128"/>
                  <a:gd name="T3" fmla="*/ 0 h 27"/>
                  <a:gd name="T4" fmla="*/ 64 w 128"/>
                  <a:gd name="T5" fmla="*/ 0 h 27"/>
                  <a:gd name="T6" fmla="*/ 58 w 128"/>
                  <a:gd name="T7" fmla="*/ 0 h 27"/>
                  <a:gd name="T8" fmla="*/ 3 w 128"/>
                  <a:gd name="T9" fmla="*/ 0 h 27"/>
                  <a:gd name="T10" fmla="*/ 2 w 128"/>
                  <a:gd name="T11" fmla="*/ 4 h 27"/>
                  <a:gd name="T12" fmla="*/ 19 w 128"/>
                  <a:gd name="T13" fmla="*/ 21 h 27"/>
                  <a:gd name="T14" fmla="*/ 64 w 128"/>
                  <a:gd name="T15" fmla="*/ 27 h 27"/>
                  <a:gd name="T16" fmla="*/ 109 w 128"/>
                  <a:gd name="T17" fmla="*/ 21 h 27"/>
                  <a:gd name="T18" fmla="*/ 126 w 128"/>
                  <a:gd name="T19" fmla="*/ 4 h 27"/>
                  <a:gd name="T20" fmla="*/ 125 w 12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27">
                    <a:moveTo>
                      <a:pt x="125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8" y="0"/>
                      <a:pt x="65" y="0"/>
                      <a:pt x="64" y="0"/>
                    </a:cubicBezTo>
                    <a:cubicBezTo>
                      <a:pt x="63" y="0"/>
                      <a:pt x="61" y="0"/>
                      <a:pt x="5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2" y="4"/>
                    </a:cubicBezTo>
                    <a:cubicBezTo>
                      <a:pt x="2" y="4"/>
                      <a:pt x="17" y="19"/>
                      <a:pt x="19" y="21"/>
                    </a:cubicBezTo>
                    <a:cubicBezTo>
                      <a:pt x="19" y="21"/>
                      <a:pt x="24" y="27"/>
                      <a:pt x="64" y="27"/>
                    </a:cubicBezTo>
                    <a:cubicBezTo>
                      <a:pt x="103" y="27"/>
                      <a:pt x="109" y="21"/>
                      <a:pt x="109" y="21"/>
                    </a:cubicBezTo>
                    <a:cubicBezTo>
                      <a:pt x="111" y="19"/>
                      <a:pt x="126" y="4"/>
                      <a:pt x="126" y="4"/>
                    </a:cubicBezTo>
                    <a:cubicBezTo>
                      <a:pt x="128" y="2"/>
                      <a:pt x="127" y="0"/>
                      <a:pt x="125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51" name="Freeform 35"/>
              <p:cNvSpPr/>
              <p:nvPr/>
            </p:nvSpPr>
            <p:spPr bwMode="auto">
              <a:xfrm>
                <a:off x="6194426" y="2967038"/>
                <a:ext cx="498475" cy="458788"/>
              </a:xfrm>
              <a:custGeom>
                <a:avLst/>
                <a:gdLst>
                  <a:gd name="T0" fmla="*/ 99 w 132"/>
                  <a:gd name="T1" fmla="*/ 72 h 121"/>
                  <a:gd name="T2" fmla="*/ 110 w 132"/>
                  <a:gd name="T3" fmla="*/ 86 h 121"/>
                  <a:gd name="T4" fmla="*/ 111 w 132"/>
                  <a:gd name="T5" fmla="*/ 87 h 121"/>
                  <a:gd name="T6" fmla="*/ 111 w 132"/>
                  <a:gd name="T7" fmla="*/ 90 h 121"/>
                  <a:gd name="T8" fmla="*/ 99 w 132"/>
                  <a:gd name="T9" fmla="*/ 120 h 121"/>
                  <a:gd name="T10" fmla="*/ 100 w 132"/>
                  <a:gd name="T11" fmla="*/ 120 h 121"/>
                  <a:gd name="T12" fmla="*/ 101 w 132"/>
                  <a:gd name="T13" fmla="*/ 121 h 121"/>
                  <a:gd name="T14" fmla="*/ 102 w 132"/>
                  <a:gd name="T15" fmla="*/ 120 h 121"/>
                  <a:gd name="T16" fmla="*/ 108 w 132"/>
                  <a:gd name="T17" fmla="*/ 117 h 121"/>
                  <a:gd name="T18" fmla="*/ 114 w 132"/>
                  <a:gd name="T19" fmla="*/ 102 h 121"/>
                  <a:gd name="T20" fmla="*/ 115 w 132"/>
                  <a:gd name="T21" fmla="*/ 102 h 121"/>
                  <a:gd name="T22" fmla="*/ 116 w 132"/>
                  <a:gd name="T23" fmla="*/ 102 h 121"/>
                  <a:gd name="T24" fmla="*/ 121 w 132"/>
                  <a:gd name="T25" fmla="*/ 114 h 121"/>
                  <a:gd name="T26" fmla="*/ 123 w 132"/>
                  <a:gd name="T27" fmla="*/ 117 h 121"/>
                  <a:gd name="T28" fmla="*/ 128 w 132"/>
                  <a:gd name="T29" fmla="*/ 120 h 121"/>
                  <a:gd name="T30" fmla="*/ 130 w 132"/>
                  <a:gd name="T31" fmla="*/ 121 h 121"/>
                  <a:gd name="T32" fmla="*/ 131 w 132"/>
                  <a:gd name="T33" fmla="*/ 121 h 121"/>
                  <a:gd name="T34" fmla="*/ 132 w 132"/>
                  <a:gd name="T35" fmla="*/ 120 h 121"/>
                  <a:gd name="T36" fmla="*/ 128 w 132"/>
                  <a:gd name="T37" fmla="*/ 111 h 121"/>
                  <a:gd name="T38" fmla="*/ 119 w 132"/>
                  <a:gd name="T39" fmla="*/ 90 h 121"/>
                  <a:gd name="T40" fmla="*/ 119 w 132"/>
                  <a:gd name="T41" fmla="*/ 88 h 121"/>
                  <a:gd name="T42" fmla="*/ 131 w 132"/>
                  <a:gd name="T43" fmla="*/ 78 h 121"/>
                  <a:gd name="T44" fmla="*/ 128 w 132"/>
                  <a:gd name="T45" fmla="*/ 76 h 121"/>
                  <a:gd name="T46" fmla="*/ 119 w 132"/>
                  <a:gd name="T47" fmla="*/ 82 h 121"/>
                  <a:gd name="T48" fmla="*/ 119 w 132"/>
                  <a:gd name="T49" fmla="*/ 81 h 121"/>
                  <a:gd name="T50" fmla="*/ 115 w 132"/>
                  <a:gd name="T51" fmla="*/ 77 h 121"/>
                  <a:gd name="T52" fmla="*/ 112 w 132"/>
                  <a:gd name="T53" fmla="*/ 80 h 121"/>
                  <a:gd name="T54" fmla="*/ 106 w 132"/>
                  <a:gd name="T55" fmla="*/ 66 h 121"/>
                  <a:gd name="T56" fmla="*/ 0 w 132"/>
                  <a:gd name="T57" fmla="*/ 0 h 121"/>
                  <a:gd name="T58" fmla="*/ 0 w 132"/>
                  <a:gd name="T59" fmla="*/ 23 h 121"/>
                  <a:gd name="T60" fmla="*/ 99 w 132"/>
                  <a:gd name="T61" fmla="*/ 7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2" h="121">
                    <a:moveTo>
                      <a:pt x="99" y="72"/>
                    </a:moveTo>
                    <a:cubicBezTo>
                      <a:pt x="99" y="72"/>
                      <a:pt x="100" y="81"/>
                      <a:pt x="110" y="86"/>
                    </a:cubicBezTo>
                    <a:cubicBezTo>
                      <a:pt x="110" y="86"/>
                      <a:pt x="111" y="86"/>
                      <a:pt x="111" y="87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07" y="100"/>
                      <a:pt x="103" y="110"/>
                      <a:pt x="99" y="120"/>
                    </a:cubicBezTo>
                    <a:cubicBezTo>
                      <a:pt x="99" y="120"/>
                      <a:pt x="100" y="120"/>
                      <a:pt x="100" y="120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01" y="121"/>
                      <a:pt x="102" y="120"/>
                      <a:pt x="102" y="120"/>
                    </a:cubicBezTo>
                    <a:cubicBezTo>
                      <a:pt x="103" y="119"/>
                      <a:pt x="104" y="117"/>
                      <a:pt x="108" y="117"/>
                    </a:cubicBezTo>
                    <a:cubicBezTo>
                      <a:pt x="110" y="112"/>
                      <a:pt x="112" y="107"/>
                      <a:pt x="114" y="102"/>
                    </a:cubicBezTo>
                    <a:cubicBezTo>
                      <a:pt x="114" y="102"/>
                      <a:pt x="115" y="102"/>
                      <a:pt x="115" y="102"/>
                    </a:cubicBezTo>
                    <a:cubicBezTo>
                      <a:pt x="115" y="102"/>
                      <a:pt x="116" y="102"/>
                      <a:pt x="116" y="102"/>
                    </a:cubicBezTo>
                    <a:cubicBezTo>
                      <a:pt x="118" y="106"/>
                      <a:pt x="120" y="110"/>
                      <a:pt x="121" y="114"/>
                    </a:cubicBezTo>
                    <a:cubicBezTo>
                      <a:pt x="122" y="115"/>
                      <a:pt x="122" y="116"/>
                      <a:pt x="123" y="117"/>
                    </a:cubicBezTo>
                    <a:cubicBezTo>
                      <a:pt x="127" y="117"/>
                      <a:pt x="128" y="119"/>
                      <a:pt x="128" y="120"/>
                    </a:cubicBezTo>
                    <a:cubicBezTo>
                      <a:pt x="129" y="120"/>
                      <a:pt x="129" y="121"/>
                      <a:pt x="130" y="121"/>
                    </a:cubicBezTo>
                    <a:cubicBezTo>
                      <a:pt x="130" y="121"/>
                      <a:pt x="130" y="121"/>
                      <a:pt x="131" y="121"/>
                    </a:cubicBezTo>
                    <a:cubicBezTo>
                      <a:pt x="131" y="120"/>
                      <a:pt x="132" y="120"/>
                      <a:pt x="132" y="120"/>
                    </a:cubicBezTo>
                    <a:cubicBezTo>
                      <a:pt x="131" y="117"/>
                      <a:pt x="129" y="114"/>
                      <a:pt x="128" y="111"/>
                    </a:cubicBezTo>
                    <a:cubicBezTo>
                      <a:pt x="124" y="102"/>
                      <a:pt x="120" y="94"/>
                      <a:pt x="119" y="90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7" y="87"/>
                      <a:pt x="131" y="80"/>
                      <a:pt x="131" y="78"/>
                    </a:cubicBezTo>
                    <a:cubicBezTo>
                      <a:pt x="132" y="75"/>
                      <a:pt x="128" y="76"/>
                      <a:pt x="128" y="76"/>
                    </a:cubicBezTo>
                    <a:cubicBezTo>
                      <a:pt x="128" y="76"/>
                      <a:pt x="126" y="82"/>
                      <a:pt x="119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9"/>
                      <a:pt x="117" y="77"/>
                      <a:pt x="115" y="77"/>
                    </a:cubicBezTo>
                    <a:cubicBezTo>
                      <a:pt x="113" y="77"/>
                      <a:pt x="112" y="78"/>
                      <a:pt x="112" y="80"/>
                    </a:cubicBezTo>
                    <a:cubicBezTo>
                      <a:pt x="105" y="75"/>
                      <a:pt x="106" y="66"/>
                      <a:pt x="106" y="66"/>
                    </a:cubicBezTo>
                    <a:cubicBezTo>
                      <a:pt x="67" y="28"/>
                      <a:pt x="21" y="8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94" y="56"/>
                      <a:pt x="99" y="72"/>
                      <a:pt x="99" y="72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425843" y="2362095"/>
            <a:ext cx="1540932" cy="1540932"/>
            <a:chOff x="6087724" y="3703254"/>
            <a:chExt cx="1540932" cy="1540932"/>
          </a:xfrm>
        </p:grpSpPr>
        <p:sp>
          <p:nvSpPr>
            <p:cNvPr id="16" name="椭圆 15"/>
            <p:cNvSpPr/>
            <p:nvPr/>
          </p:nvSpPr>
          <p:spPr>
            <a:xfrm>
              <a:off x="6087724" y="3703254"/>
              <a:ext cx="1540932" cy="154093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b="1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40561" y="4013339"/>
              <a:ext cx="728091" cy="920761"/>
              <a:chOff x="5527675" y="2708275"/>
              <a:chExt cx="1139825" cy="1441450"/>
            </a:xfrm>
            <a:solidFill>
              <a:srgbClr val="FF0000"/>
            </a:solidFill>
          </p:grpSpPr>
          <p:sp>
            <p:nvSpPr>
              <p:cNvPr id="18" name="Freeform 13"/>
              <p:cNvSpPr/>
              <p:nvPr/>
            </p:nvSpPr>
            <p:spPr bwMode="auto">
              <a:xfrm>
                <a:off x="6194425" y="3665538"/>
                <a:ext cx="207963" cy="295275"/>
              </a:xfrm>
              <a:custGeom>
                <a:avLst/>
                <a:gdLst>
                  <a:gd name="T0" fmla="*/ 31 w 55"/>
                  <a:gd name="T1" fmla="*/ 35 h 78"/>
                  <a:gd name="T2" fmla="*/ 30 w 55"/>
                  <a:gd name="T3" fmla="*/ 34 h 78"/>
                  <a:gd name="T4" fmla="*/ 22 w 55"/>
                  <a:gd name="T5" fmla="*/ 32 h 78"/>
                  <a:gd name="T6" fmla="*/ 22 w 55"/>
                  <a:gd name="T7" fmla="*/ 31 h 78"/>
                  <a:gd name="T8" fmla="*/ 16 w 55"/>
                  <a:gd name="T9" fmla="*/ 28 h 78"/>
                  <a:gd name="T10" fmla="*/ 17 w 55"/>
                  <a:gd name="T11" fmla="*/ 20 h 78"/>
                  <a:gd name="T12" fmla="*/ 26 w 55"/>
                  <a:gd name="T13" fmla="*/ 18 h 78"/>
                  <a:gd name="T14" fmla="*/ 33 w 55"/>
                  <a:gd name="T15" fmla="*/ 18 h 78"/>
                  <a:gd name="T16" fmla="*/ 39 w 55"/>
                  <a:gd name="T17" fmla="*/ 22 h 78"/>
                  <a:gd name="T18" fmla="*/ 40 w 55"/>
                  <a:gd name="T19" fmla="*/ 23 h 78"/>
                  <a:gd name="T20" fmla="*/ 40 w 55"/>
                  <a:gd name="T21" fmla="*/ 23 h 78"/>
                  <a:gd name="T22" fmla="*/ 40 w 55"/>
                  <a:gd name="T23" fmla="*/ 23 h 78"/>
                  <a:gd name="T24" fmla="*/ 44 w 55"/>
                  <a:gd name="T25" fmla="*/ 25 h 78"/>
                  <a:gd name="T26" fmla="*/ 50 w 55"/>
                  <a:gd name="T27" fmla="*/ 21 h 78"/>
                  <a:gd name="T28" fmla="*/ 50 w 55"/>
                  <a:gd name="T29" fmla="*/ 17 h 78"/>
                  <a:gd name="T30" fmla="*/ 36 w 55"/>
                  <a:gd name="T31" fmla="*/ 8 h 78"/>
                  <a:gd name="T32" fmla="*/ 31 w 55"/>
                  <a:gd name="T33" fmla="*/ 8 h 78"/>
                  <a:gd name="T34" fmla="*/ 31 w 55"/>
                  <a:gd name="T35" fmla="*/ 2 h 78"/>
                  <a:gd name="T36" fmla="*/ 29 w 55"/>
                  <a:gd name="T37" fmla="*/ 0 h 78"/>
                  <a:gd name="T38" fmla="*/ 23 w 55"/>
                  <a:gd name="T39" fmla="*/ 0 h 78"/>
                  <a:gd name="T40" fmla="*/ 21 w 55"/>
                  <a:gd name="T41" fmla="*/ 2 h 78"/>
                  <a:gd name="T42" fmla="*/ 21 w 55"/>
                  <a:gd name="T43" fmla="*/ 8 h 78"/>
                  <a:gd name="T44" fmla="*/ 7 w 55"/>
                  <a:gd name="T45" fmla="*/ 13 h 78"/>
                  <a:gd name="T46" fmla="*/ 3 w 55"/>
                  <a:gd name="T47" fmla="*/ 32 h 78"/>
                  <a:gd name="T48" fmla="*/ 10 w 55"/>
                  <a:gd name="T49" fmla="*/ 38 h 78"/>
                  <a:gd name="T50" fmla="*/ 30 w 55"/>
                  <a:gd name="T51" fmla="*/ 47 h 78"/>
                  <a:gd name="T52" fmla="*/ 33 w 55"/>
                  <a:gd name="T53" fmla="*/ 48 h 78"/>
                  <a:gd name="T54" fmla="*/ 38 w 55"/>
                  <a:gd name="T55" fmla="*/ 51 h 78"/>
                  <a:gd name="T56" fmla="*/ 36 w 55"/>
                  <a:gd name="T57" fmla="*/ 59 h 78"/>
                  <a:gd name="T58" fmla="*/ 29 w 55"/>
                  <a:gd name="T59" fmla="*/ 61 h 78"/>
                  <a:gd name="T60" fmla="*/ 19 w 55"/>
                  <a:gd name="T61" fmla="*/ 59 h 78"/>
                  <a:gd name="T62" fmla="*/ 13 w 55"/>
                  <a:gd name="T63" fmla="*/ 56 h 78"/>
                  <a:gd name="T64" fmla="*/ 12 w 55"/>
                  <a:gd name="T65" fmla="*/ 55 h 78"/>
                  <a:gd name="T66" fmla="*/ 12 w 55"/>
                  <a:gd name="T67" fmla="*/ 55 h 78"/>
                  <a:gd name="T68" fmla="*/ 12 w 55"/>
                  <a:gd name="T69" fmla="*/ 55 h 78"/>
                  <a:gd name="T70" fmla="*/ 12 w 55"/>
                  <a:gd name="T71" fmla="*/ 55 h 78"/>
                  <a:gd name="T72" fmla="*/ 8 w 55"/>
                  <a:gd name="T73" fmla="*/ 53 h 78"/>
                  <a:gd name="T74" fmla="*/ 1 w 55"/>
                  <a:gd name="T75" fmla="*/ 57 h 78"/>
                  <a:gd name="T76" fmla="*/ 1 w 55"/>
                  <a:gd name="T77" fmla="*/ 61 h 78"/>
                  <a:gd name="T78" fmla="*/ 21 w 55"/>
                  <a:gd name="T79" fmla="*/ 70 h 78"/>
                  <a:gd name="T80" fmla="*/ 21 w 55"/>
                  <a:gd name="T81" fmla="*/ 76 h 78"/>
                  <a:gd name="T82" fmla="*/ 23 w 55"/>
                  <a:gd name="T83" fmla="*/ 78 h 78"/>
                  <a:gd name="T84" fmla="*/ 29 w 55"/>
                  <a:gd name="T85" fmla="*/ 78 h 78"/>
                  <a:gd name="T86" fmla="*/ 31 w 55"/>
                  <a:gd name="T87" fmla="*/ 76 h 78"/>
                  <a:gd name="T88" fmla="*/ 31 w 55"/>
                  <a:gd name="T89" fmla="*/ 71 h 78"/>
                  <a:gd name="T90" fmla="*/ 46 w 55"/>
                  <a:gd name="T91" fmla="*/ 66 h 78"/>
                  <a:gd name="T92" fmla="*/ 52 w 55"/>
                  <a:gd name="T93" fmla="*/ 48 h 78"/>
                  <a:gd name="T94" fmla="*/ 31 w 55"/>
                  <a:gd name="T95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5" h="78">
                    <a:moveTo>
                      <a:pt x="31" y="35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27" y="33"/>
                      <a:pt x="23" y="32"/>
                      <a:pt x="22" y="32"/>
                    </a:cubicBezTo>
                    <a:cubicBezTo>
                      <a:pt x="22" y="32"/>
                      <a:pt x="22" y="31"/>
                      <a:pt x="22" y="31"/>
                    </a:cubicBezTo>
                    <a:cubicBezTo>
                      <a:pt x="19" y="30"/>
                      <a:pt x="17" y="30"/>
                      <a:pt x="16" y="28"/>
                    </a:cubicBezTo>
                    <a:cubicBezTo>
                      <a:pt x="14" y="25"/>
                      <a:pt x="15" y="22"/>
                      <a:pt x="17" y="20"/>
                    </a:cubicBezTo>
                    <a:cubicBezTo>
                      <a:pt x="20" y="18"/>
                      <a:pt x="24" y="18"/>
                      <a:pt x="26" y="18"/>
                    </a:cubicBezTo>
                    <a:cubicBezTo>
                      <a:pt x="28" y="18"/>
                      <a:pt x="30" y="18"/>
                      <a:pt x="33" y="18"/>
                    </a:cubicBezTo>
                    <a:cubicBezTo>
                      <a:pt x="34" y="19"/>
                      <a:pt x="37" y="21"/>
                      <a:pt x="39" y="22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4"/>
                      <a:pt x="42" y="25"/>
                      <a:pt x="44" y="25"/>
                    </a:cubicBezTo>
                    <a:cubicBezTo>
                      <a:pt x="47" y="25"/>
                      <a:pt x="49" y="23"/>
                      <a:pt x="50" y="21"/>
                    </a:cubicBezTo>
                    <a:cubicBezTo>
                      <a:pt x="51" y="20"/>
                      <a:pt x="51" y="18"/>
                      <a:pt x="50" y="17"/>
                    </a:cubicBezTo>
                    <a:cubicBezTo>
                      <a:pt x="48" y="13"/>
                      <a:pt x="41" y="10"/>
                      <a:pt x="36" y="8"/>
                    </a:cubicBezTo>
                    <a:cubicBezTo>
                      <a:pt x="35" y="8"/>
                      <a:pt x="33" y="8"/>
                      <a:pt x="31" y="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1" y="0"/>
                      <a:pt x="2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9"/>
                      <a:pt x="11" y="11"/>
                      <a:pt x="7" y="13"/>
                    </a:cubicBezTo>
                    <a:cubicBezTo>
                      <a:pt x="1" y="18"/>
                      <a:pt x="0" y="26"/>
                      <a:pt x="3" y="32"/>
                    </a:cubicBezTo>
                    <a:cubicBezTo>
                      <a:pt x="5" y="35"/>
                      <a:pt x="7" y="37"/>
                      <a:pt x="10" y="38"/>
                    </a:cubicBezTo>
                    <a:cubicBezTo>
                      <a:pt x="13" y="40"/>
                      <a:pt x="24" y="44"/>
                      <a:pt x="30" y="4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5" y="49"/>
                      <a:pt x="37" y="50"/>
                      <a:pt x="38" y="51"/>
                    </a:cubicBezTo>
                    <a:cubicBezTo>
                      <a:pt x="39" y="54"/>
                      <a:pt x="39" y="57"/>
                      <a:pt x="36" y="59"/>
                    </a:cubicBezTo>
                    <a:cubicBezTo>
                      <a:pt x="35" y="60"/>
                      <a:pt x="32" y="61"/>
                      <a:pt x="29" y="61"/>
                    </a:cubicBezTo>
                    <a:cubicBezTo>
                      <a:pt x="26" y="61"/>
                      <a:pt x="22" y="60"/>
                      <a:pt x="19" y="59"/>
                    </a:cubicBezTo>
                    <a:cubicBezTo>
                      <a:pt x="17" y="59"/>
                      <a:pt x="14" y="57"/>
                      <a:pt x="13" y="56"/>
                    </a:cubicBezTo>
                    <a:cubicBezTo>
                      <a:pt x="13" y="56"/>
                      <a:pt x="12" y="56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9" y="53"/>
                      <a:pt x="8" y="53"/>
                    </a:cubicBezTo>
                    <a:cubicBezTo>
                      <a:pt x="5" y="53"/>
                      <a:pt x="2" y="55"/>
                      <a:pt x="1" y="57"/>
                    </a:cubicBezTo>
                    <a:cubicBezTo>
                      <a:pt x="0" y="58"/>
                      <a:pt x="0" y="60"/>
                      <a:pt x="1" y="61"/>
                    </a:cubicBezTo>
                    <a:cubicBezTo>
                      <a:pt x="5" y="66"/>
                      <a:pt x="13" y="69"/>
                      <a:pt x="21" y="70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77"/>
                      <a:pt x="21" y="78"/>
                      <a:pt x="23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1" y="78"/>
                      <a:pt x="31" y="77"/>
                      <a:pt x="31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8" y="70"/>
                      <a:pt x="43" y="69"/>
                      <a:pt x="46" y="66"/>
                    </a:cubicBezTo>
                    <a:cubicBezTo>
                      <a:pt x="52" y="61"/>
                      <a:pt x="55" y="55"/>
                      <a:pt x="52" y="48"/>
                    </a:cubicBezTo>
                    <a:cubicBezTo>
                      <a:pt x="50" y="41"/>
                      <a:pt x="39" y="38"/>
                      <a:pt x="31" y="35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5549900" y="3348038"/>
                <a:ext cx="277813" cy="393700"/>
              </a:xfrm>
              <a:custGeom>
                <a:avLst/>
                <a:gdLst>
                  <a:gd name="T0" fmla="*/ 52 w 73"/>
                  <a:gd name="T1" fmla="*/ 0 h 104"/>
                  <a:gd name="T2" fmla="*/ 44 w 73"/>
                  <a:gd name="T3" fmla="*/ 39 h 104"/>
                  <a:gd name="T4" fmla="*/ 5 w 73"/>
                  <a:gd name="T5" fmla="*/ 82 h 104"/>
                  <a:gd name="T6" fmla="*/ 5 w 73"/>
                  <a:gd name="T7" fmla="*/ 100 h 104"/>
                  <a:gd name="T8" fmla="*/ 23 w 73"/>
                  <a:gd name="T9" fmla="*/ 99 h 104"/>
                  <a:gd name="T10" fmla="*/ 64 w 73"/>
                  <a:gd name="T11" fmla="*/ 53 h 104"/>
                  <a:gd name="T12" fmla="*/ 67 w 73"/>
                  <a:gd name="T13" fmla="*/ 47 h 104"/>
                  <a:gd name="T14" fmla="*/ 73 w 73"/>
                  <a:gd name="T15" fmla="*/ 19 h 104"/>
                  <a:gd name="T16" fmla="*/ 65 w 73"/>
                  <a:gd name="T17" fmla="*/ 10 h 104"/>
                  <a:gd name="T18" fmla="*/ 52 w 73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104">
                    <a:moveTo>
                      <a:pt x="52" y="0"/>
                    </a:moveTo>
                    <a:cubicBezTo>
                      <a:pt x="44" y="39"/>
                      <a:pt x="44" y="39"/>
                      <a:pt x="44" y="39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0" y="87"/>
                      <a:pt x="0" y="95"/>
                      <a:pt x="5" y="100"/>
                    </a:cubicBezTo>
                    <a:cubicBezTo>
                      <a:pt x="11" y="104"/>
                      <a:pt x="19" y="104"/>
                      <a:pt x="23" y="9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6" y="51"/>
                      <a:pt x="67" y="49"/>
                      <a:pt x="67" y="47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1" y="16"/>
                      <a:pt x="68" y="13"/>
                      <a:pt x="65" y="10"/>
                    </a:cubicBezTo>
                    <a:cubicBezTo>
                      <a:pt x="60" y="8"/>
                      <a:pt x="55" y="3"/>
                      <a:pt x="52" y="0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5964238" y="2954338"/>
                <a:ext cx="257175" cy="169863"/>
              </a:xfrm>
              <a:custGeom>
                <a:avLst/>
                <a:gdLst>
                  <a:gd name="T0" fmla="*/ 3 w 68"/>
                  <a:gd name="T1" fmla="*/ 26 h 45"/>
                  <a:gd name="T2" fmla="*/ 0 w 68"/>
                  <a:gd name="T3" fmla="*/ 36 h 45"/>
                  <a:gd name="T4" fmla="*/ 23 w 68"/>
                  <a:gd name="T5" fmla="*/ 44 h 45"/>
                  <a:gd name="T6" fmla="*/ 32 w 68"/>
                  <a:gd name="T7" fmla="*/ 42 h 45"/>
                  <a:gd name="T8" fmla="*/ 62 w 68"/>
                  <a:gd name="T9" fmla="*/ 20 h 45"/>
                  <a:gd name="T10" fmla="*/ 65 w 68"/>
                  <a:gd name="T11" fmla="*/ 6 h 45"/>
                  <a:gd name="T12" fmla="*/ 50 w 68"/>
                  <a:gd name="T13" fmla="*/ 4 h 45"/>
                  <a:gd name="T14" fmla="*/ 24 w 68"/>
                  <a:gd name="T15" fmla="*/ 22 h 45"/>
                  <a:gd name="T16" fmla="*/ 1 w 68"/>
                  <a:gd name="T17" fmla="*/ 15 h 45"/>
                  <a:gd name="T18" fmla="*/ 3 w 68"/>
                  <a:gd name="T19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45">
                    <a:moveTo>
                      <a:pt x="3" y="26"/>
                    </a:moveTo>
                    <a:cubicBezTo>
                      <a:pt x="2" y="30"/>
                      <a:pt x="0" y="36"/>
                      <a:pt x="0" y="36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6" y="45"/>
                      <a:pt x="30" y="44"/>
                      <a:pt x="32" y="42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7" y="17"/>
                      <a:pt x="68" y="11"/>
                      <a:pt x="65" y="6"/>
                    </a:cubicBezTo>
                    <a:cubicBezTo>
                      <a:pt x="61" y="1"/>
                      <a:pt x="55" y="0"/>
                      <a:pt x="50" y="4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3" y="21"/>
                      <a:pt x="3" y="26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5838825" y="2708275"/>
                <a:ext cx="169863" cy="230188"/>
              </a:xfrm>
              <a:custGeom>
                <a:avLst/>
                <a:gdLst>
                  <a:gd name="T0" fmla="*/ 28 w 45"/>
                  <a:gd name="T1" fmla="*/ 59 h 61"/>
                  <a:gd name="T2" fmla="*/ 45 w 45"/>
                  <a:gd name="T3" fmla="*/ 25 h 61"/>
                  <a:gd name="T4" fmla="*/ 25 w 45"/>
                  <a:gd name="T5" fmla="*/ 0 h 61"/>
                  <a:gd name="T6" fmla="*/ 0 w 45"/>
                  <a:gd name="T7" fmla="*/ 25 h 61"/>
                  <a:gd name="T8" fmla="*/ 28 w 45"/>
                  <a:gd name="T9" fmla="*/ 5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1">
                    <a:moveTo>
                      <a:pt x="28" y="59"/>
                    </a:moveTo>
                    <a:cubicBezTo>
                      <a:pt x="41" y="57"/>
                      <a:pt x="44" y="40"/>
                      <a:pt x="45" y="25"/>
                    </a:cubicBezTo>
                    <a:cubicBezTo>
                      <a:pt x="45" y="11"/>
                      <a:pt x="35" y="1"/>
                      <a:pt x="25" y="0"/>
                    </a:cubicBezTo>
                    <a:cubicBezTo>
                      <a:pt x="11" y="0"/>
                      <a:pt x="1" y="11"/>
                      <a:pt x="0" y="25"/>
                    </a:cubicBezTo>
                    <a:cubicBezTo>
                      <a:pt x="2" y="49"/>
                      <a:pt x="18" y="61"/>
                      <a:pt x="28" y="59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5527675" y="2938463"/>
                <a:ext cx="477838" cy="768350"/>
              </a:xfrm>
              <a:custGeom>
                <a:avLst/>
                <a:gdLst>
                  <a:gd name="T0" fmla="*/ 19 w 126"/>
                  <a:gd name="T1" fmla="*/ 47 h 203"/>
                  <a:gd name="T2" fmla="*/ 19 w 126"/>
                  <a:gd name="T3" fmla="*/ 46 h 203"/>
                  <a:gd name="T4" fmla="*/ 48 w 126"/>
                  <a:gd name="T5" fmla="*/ 24 h 203"/>
                  <a:gd name="T6" fmla="*/ 71 w 126"/>
                  <a:gd name="T7" fmla="*/ 24 h 203"/>
                  <a:gd name="T8" fmla="*/ 64 w 126"/>
                  <a:gd name="T9" fmla="*/ 27 h 203"/>
                  <a:gd name="T10" fmla="*/ 49 w 126"/>
                  <a:gd name="T11" fmla="*/ 87 h 203"/>
                  <a:gd name="T12" fmla="*/ 53 w 126"/>
                  <a:gd name="T13" fmla="*/ 91 h 203"/>
                  <a:gd name="T14" fmla="*/ 73 w 126"/>
                  <a:gd name="T15" fmla="*/ 113 h 203"/>
                  <a:gd name="T16" fmla="*/ 99 w 126"/>
                  <a:gd name="T17" fmla="*/ 140 h 203"/>
                  <a:gd name="T18" fmla="*/ 92 w 126"/>
                  <a:gd name="T19" fmla="*/ 187 h 203"/>
                  <a:gd name="T20" fmla="*/ 102 w 126"/>
                  <a:gd name="T21" fmla="*/ 202 h 203"/>
                  <a:gd name="T22" fmla="*/ 117 w 126"/>
                  <a:gd name="T23" fmla="*/ 190 h 203"/>
                  <a:gd name="T24" fmla="*/ 124 w 126"/>
                  <a:gd name="T25" fmla="*/ 140 h 203"/>
                  <a:gd name="T26" fmla="*/ 121 w 126"/>
                  <a:gd name="T27" fmla="*/ 127 h 203"/>
                  <a:gd name="T28" fmla="*/ 96 w 126"/>
                  <a:gd name="T29" fmla="*/ 96 h 203"/>
                  <a:gd name="T30" fmla="*/ 115 w 126"/>
                  <a:gd name="T31" fmla="*/ 28 h 203"/>
                  <a:gd name="T32" fmla="*/ 110 w 126"/>
                  <a:gd name="T33" fmla="*/ 12 h 203"/>
                  <a:gd name="T34" fmla="*/ 110 w 126"/>
                  <a:gd name="T35" fmla="*/ 15 h 203"/>
                  <a:gd name="T36" fmla="*/ 105 w 126"/>
                  <a:gd name="T37" fmla="*/ 43 h 203"/>
                  <a:gd name="T38" fmla="*/ 105 w 126"/>
                  <a:gd name="T39" fmla="*/ 18 h 203"/>
                  <a:gd name="T40" fmla="*/ 107 w 126"/>
                  <a:gd name="T41" fmla="*/ 14 h 203"/>
                  <a:gd name="T42" fmla="*/ 105 w 126"/>
                  <a:gd name="T43" fmla="*/ 9 h 203"/>
                  <a:gd name="T44" fmla="*/ 103 w 126"/>
                  <a:gd name="T45" fmla="*/ 8 h 203"/>
                  <a:gd name="T46" fmla="*/ 99 w 126"/>
                  <a:gd name="T47" fmla="*/ 12 h 203"/>
                  <a:gd name="T48" fmla="*/ 101 w 126"/>
                  <a:gd name="T49" fmla="*/ 17 h 203"/>
                  <a:gd name="T50" fmla="*/ 96 w 126"/>
                  <a:gd name="T51" fmla="*/ 36 h 203"/>
                  <a:gd name="T52" fmla="*/ 89 w 126"/>
                  <a:gd name="T53" fmla="*/ 1 h 203"/>
                  <a:gd name="T54" fmla="*/ 89 w 126"/>
                  <a:gd name="T55" fmla="*/ 1 h 203"/>
                  <a:gd name="T56" fmla="*/ 89 w 126"/>
                  <a:gd name="T57" fmla="*/ 1 h 203"/>
                  <a:gd name="T58" fmla="*/ 79 w 126"/>
                  <a:gd name="T59" fmla="*/ 0 h 203"/>
                  <a:gd name="T60" fmla="*/ 41 w 126"/>
                  <a:gd name="T61" fmla="*/ 4 h 203"/>
                  <a:gd name="T62" fmla="*/ 5 w 126"/>
                  <a:gd name="T63" fmla="*/ 31 h 203"/>
                  <a:gd name="T64" fmla="*/ 4 w 126"/>
                  <a:gd name="T65" fmla="*/ 46 h 203"/>
                  <a:gd name="T66" fmla="*/ 19 w 126"/>
                  <a:gd name="T67" fmla="*/ 47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" h="203">
                    <a:moveTo>
                      <a:pt x="19" y="47"/>
                    </a:move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46" y="24"/>
                      <a:pt x="48" y="24"/>
                    </a:cubicBezTo>
                    <a:cubicBezTo>
                      <a:pt x="49" y="23"/>
                      <a:pt x="71" y="24"/>
                      <a:pt x="71" y="24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0" y="42"/>
                      <a:pt x="50" y="73"/>
                      <a:pt x="49" y="87"/>
                    </a:cubicBezTo>
                    <a:cubicBezTo>
                      <a:pt x="49" y="89"/>
                      <a:pt x="53" y="90"/>
                      <a:pt x="53" y="91"/>
                    </a:cubicBezTo>
                    <a:cubicBezTo>
                      <a:pt x="53" y="94"/>
                      <a:pt x="57" y="105"/>
                      <a:pt x="73" y="113"/>
                    </a:cubicBezTo>
                    <a:cubicBezTo>
                      <a:pt x="77" y="118"/>
                      <a:pt x="98" y="139"/>
                      <a:pt x="99" y="140"/>
                    </a:cubicBezTo>
                    <a:cubicBezTo>
                      <a:pt x="99" y="140"/>
                      <a:pt x="92" y="187"/>
                      <a:pt x="92" y="187"/>
                    </a:cubicBezTo>
                    <a:cubicBezTo>
                      <a:pt x="91" y="195"/>
                      <a:pt x="95" y="201"/>
                      <a:pt x="102" y="202"/>
                    </a:cubicBezTo>
                    <a:cubicBezTo>
                      <a:pt x="109" y="203"/>
                      <a:pt x="115" y="198"/>
                      <a:pt x="117" y="190"/>
                    </a:cubicBezTo>
                    <a:cubicBezTo>
                      <a:pt x="117" y="190"/>
                      <a:pt x="123" y="141"/>
                      <a:pt x="124" y="140"/>
                    </a:cubicBezTo>
                    <a:cubicBezTo>
                      <a:pt x="126" y="132"/>
                      <a:pt x="123" y="129"/>
                      <a:pt x="121" y="127"/>
                    </a:cubicBezTo>
                    <a:cubicBezTo>
                      <a:pt x="120" y="124"/>
                      <a:pt x="96" y="97"/>
                      <a:pt x="96" y="96"/>
                    </a:cubicBezTo>
                    <a:cubicBezTo>
                      <a:pt x="100" y="59"/>
                      <a:pt x="115" y="34"/>
                      <a:pt x="115" y="28"/>
                    </a:cubicBezTo>
                    <a:cubicBezTo>
                      <a:pt x="114" y="17"/>
                      <a:pt x="110" y="12"/>
                      <a:pt x="110" y="12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10" y="31"/>
                      <a:pt x="105" y="43"/>
                      <a:pt x="105" y="43"/>
                    </a:cubicBezTo>
                    <a:cubicBezTo>
                      <a:pt x="105" y="43"/>
                      <a:pt x="106" y="24"/>
                      <a:pt x="105" y="18"/>
                    </a:cubicBezTo>
                    <a:cubicBezTo>
                      <a:pt x="106" y="16"/>
                      <a:pt x="107" y="14"/>
                      <a:pt x="107" y="14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4" y="9"/>
                      <a:pt x="103" y="8"/>
                    </a:cubicBezTo>
                    <a:cubicBezTo>
                      <a:pt x="101" y="9"/>
                      <a:pt x="99" y="12"/>
                      <a:pt x="99" y="12"/>
                    </a:cubicBezTo>
                    <a:cubicBezTo>
                      <a:pt x="99" y="12"/>
                      <a:pt x="99" y="14"/>
                      <a:pt x="101" y="17"/>
                    </a:cubicBezTo>
                    <a:cubicBezTo>
                      <a:pt x="100" y="18"/>
                      <a:pt x="99" y="26"/>
                      <a:pt x="96" y="36"/>
                    </a:cubicBezTo>
                    <a:cubicBezTo>
                      <a:pt x="96" y="9"/>
                      <a:pt x="91" y="3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7" y="0"/>
                      <a:pt x="79" y="0"/>
                      <a:pt x="79" y="0"/>
                    </a:cubicBezTo>
                    <a:cubicBezTo>
                      <a:pt x="72" y="1"/>
                      <a:pt x="58" y="2"/>
                      <a:pt x="41" y="4"/>
                    </a:cubicBezTo>
                    <a:cubicBezTo>
                      <a:pt x="40" y="4"/>
                      <a:pt x="5" y="31"/>
                      <a:pt x="5" y="31"/>
                    </a:cubicBezTo>
                    <a:cubicBezTo>
                      <a:pt x="0" y="35"/>
                      <a:pt x="0" y="41"/>
                      <a:pt x="4" y="46"/>
                    </a:cubicBezTo>
                    <a:cubicBezTo>
                      <a:pt x="8" y="50"/>
                      <a:pt x="14" y="50"/>
                      <a:pt x="19" y="47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5964238" y="3468688"/>
                <a:ext cx="673100" cy="677863"/>
              </a:xfrm>
              <a:custGeom>
                <a:avLst/>
                <a:gdLst>
                  <a:gd name="T0" fmla="*/ 152 w 178"/>
                  <a:gd name="T1" fmla="*/ 51 h 179"/>
                  <a:gd name="T2" fmla="*/ 164 w 178"/>
                  <a:gd name="T3" fmla="*/ 40 h 179"/>
                  <a:gd name="T4" fmla="*/ 144 w 178"/>
                  <a:gd name="T5" fmla="*/ 18 h 179"/>
                  <a:gd name="T6" fmla="*/ 132 w 178"/>
                  <a:gd name="T7" fmla="*/ 30 h 179"/>
                  <a:gd name="T8" fmla="*/ 106 w 178"/>
                  <a:gd name="T9" fmla="*/ 18 h 179"/>
                  <a:gd name="T10" fmla="*/ 107 w 178"/>
                  <a:gd name="T11" fmla="*/ 1 h 179"/>
                  <a:gd name="T12" fmla="*/ 78 w 178"/>
                  <a:gd name="T13" fmla="*/ 0 h 179"/>
                  <a:gd name="T14" fmla="*/ 77 w 178"/>
                  <a:gd name="T15" fmla="*/ 17 h 179"/>
                  <a:gd name="T16" fmla="*/ 51 w 178"/>
                  <a:gd name="T17" fmla="*/ 27 h 179"/>
                  <a:gd name="T18" fmla="*/ 39 w 178"/>
                  <a:gd name="T19" fmla="*/ 15 h 179"/>
                  <a:gd name="T20" fmla="*/ 18 w 178"/>
                  <a:gd name="T21" fmla="*/ 34 h 179"/>
                  <a:gd name="T22" fmla="*/ 30 w 178"/>
                  <a:gd name="T23" fmla="*/ 47 h 179"/>
                  <a:gd name="T24" fmla="*/ 18 w 178"/>
                  <a:gd name="T25" fmla="*/ 72 h 179"/>
                  <a:gd name="T26" fmla="*/ 1 w 178"/>
                  <a:gd name="T27" fmla="*/ 72 h 179"/>
                  <a:gd name="T28" fmla="*/ 0 w 178"/>
                  <a:gd name="T29" fmla="*/ 101 h 179"/>
                  <a:gd name="T30" fmla="*/ 17 w 178"/>
                  <a:gd name="T31" fmla="*/ 101 h 179"/>
                  <a:gd name="T32" fmla="*/ 27 w 178"/>
                  <a:gd name="T33" fmla="*/ 128 h 179"/>
                  <a:gd name="T34" fmla="*/ 14 w 178"/>
                  <a:gd name="T35" fmla="*/ 139 h 179"/>
                  <a:gd name="T36" fmla="*/ 34 w 178"/>
                  <a:gd name="T37" fmla="*/ 160 h 179"/>
                  <a:gd name="T38" fmla="*/ 46 w 178"/>
                  <a:gd name="T39" fmla="*/ 149 h 179"/>
                  <a:gd name="T40" fmla="*/ 72 w 178"/>
                  <a:gd name="T41" fmla="*/ 161 h 179"/>
                  <a:gd name="T42" fmla="*/ 71 w 178"/>
                  <a:gd name="T43" fmla="*/ 178 h 179"/>
                  <a:gd name="T44" fmla="*/ 100 w 178"/>
                  <a:gd name="T45" fmla="*/ 179 h 179"/>
                  <a:gd name="T46" fmla="*/ 101 w 178"/>
                  <a:gd name="T47" fmla="*/ 162 h 179"/>
                  <a:gd name="T48" fmla="*/ 128 w 178"/>
                  <a:gd name="T49" fmla="*/ 152 h 179"/>
                  <a:gd name="T50" fmla="*/ 139 w 178"/>
                  <a:gd name="T51" fmla="*/ 164 h 179"/>
                  <a:gd name="T52" fmla="*/ 160 w 178"/>
                  <a:gd name="T53" fmla="*/ 145 h 179"/>
                  <a:gd name="T54" fmla="*/ 149 w 178"/>
                  <a:gd name="T55" fmla="*/ 132 h 179"/>
                  <a:gd name="T56" fmla="*/ 161 w 178"/>
                  <a:gd name="T57" fmla="*/ 107 h 179"/>
                  <a:gd name="T58" fmla="*/ 177 w 178"/>
                  <a:gd name="T59" fmla="*/ 107 h 179"/>
                  <a:gd name="T60" fmla="*/ 178 w 178"/>
                  <a:gd name="T61" fmla="*/ 78 h 179"/>
                  <a:gd name="T62" fmla="*/ 162 w 178"/>
                  <a:gd name="T63" fmla="*/ 78 h 179"/>
                  <a:gd name="T64" fmla="*/ 152 w 178"/>
                  <a:gd name="T65" fmla="*/ 51 h 179"/>
                  <a:gd name="T66" fmla="*/ 121 w 178"/>
                  <a:gd name="T67" fmla="*/ 124 h 179"/>
                  <a:gd name="T68" fmla="*/ 87 w 178"/>
                  <a:gd name="T69" fmla="*/ 137 h 179"/>
                  <a:gd name="T70" fmla="*/ 55 w 178"/>
                  <a:gd name="T71" fmla="*/ 122 h 179"/>
                  <a:gd name="T72" fmla="*/ 42 w 178"/>
                  <a:gd name="T73" fmla="*/ 88 h 179"/>
                  <a:gd name="T74" fmla="*/ 57 w 178"/>
                  <a:gd name="T75" fmla="*/ 55 h 179"/>
                  <a:gd name="T76" fmla="*/ 91 w 178"/>
                  <a:gd name="T77" fmla="*/ 43 h 179"/>
                  <a:gd name="T78" fmla="*/ 124 w 178"/>
                  <a:gd name="T79" fmla="*/ 58 h 179"/>
                  <a:gd name="T80" fmla="*/ 136 w 178"/>
                  <a:gd name="T81" fmla="*/ 92 h 179"/>
                  <a:gd name="T82" fmla="*/ 121 w 178"/>
                  <a:gd name="T83" fmla="*/ 1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" h="179">
                    <a:moveTo>
                      <a:pt x="152" y="51"/>
                    </a:moveTo>
                    <a:cubicBezTo>
                      <a:pt x="164" y="40"/>
                      <a:pt x="164" y="40"/>
                      <a:pt x="164" y="40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24" y="25"/>
                      <a:pt x="116" y="21"/>
                      <a:pt x="106" y="18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68" y="19"/>
                      <a:pt x="59" y="22"/>
                      <a:pt x="51" y="2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4" y="54"/>
                      <a:pt x="20" y="63"/>
                      <a:pt x="18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8" y="111"/>
                      <a:pt x="22" y="120"/>
                      <a:pt x="27" y="128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46" y="149"/>
                      <a:pt x="46" y="149"/>
                      <a:pt x="46" y="149"/>
                    </a:cubicBezTo>
                    <a:cubicBezTo>
                      <a:pt x="54" y="155"/>
                      <a:pt x="63" y="159"/>
                      <a:pt x="72" y="161"/>
                    </a:cubicBezTo>
                    <a:cubicBezTo>
                      <a:pt x="71" y="178"/>
                      <a:pt x="71" y="178"/>
                      <a:pt x="71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62"/>
                      <a:pt x="101" y="162"/>
                      <a:pt x="101" y="162"/>
                    </a:cubicBezTo>
                    <a:cubicBezTo>
                      <a:pt x="111" y="161"/>
                      <a:pt x="120" y="157"/>
                      <a:pt x="128" y="152"/>
                    </a:cubicBezTo>
                    <a:cubicBezTo>
                      <a:pt x="139" y="164"/>
                      <a:pt x="139" y="164"/>
                      <a:pt x="139" y="164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49" y="132"/>
                      <a:pt x="149" y="132"/>
                      <a:pt x="149" y="132"/>
                    </a:cubicBezTo>
                    <a:cubicBezTo>
                      <a:pt x="154" y="125"/>
                      <a:pt x="158" y="116"/>
                      <a:pt x="161" y="107"/>
                    </a:cubicBezTo>
                    <a:cubicBezTo>
                      <a:pt x="177" y="107"/>
                      <a:pt x="177" y="107"/>
                      <a:pt x="177" y="107"/>
                    </a:cubicBezTo>
                    <a:cubicBezTo>
                      <a:pt x="178" y="78"/>
                      <a:pt x="178" y="78"/>
                      <a:pt x="178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0" y="68"/>
                      <a:pt x="157" y="59"/>
                      <a:pt x="152" y="51"/>
                    </a:cubicBezTo>
                    <a:close/>
                    <a:moveTo>
                      <a:pt x="121" y="124"/>
                    </a:moveTo>
                    <a:cubicBezTo>
                      <a:pt x="112" y="133"/>
                      <a:pt x="101" y="138"/>
                      <a:pt x="87" y="137"/>
                    </a:cubicBezTo>
                    <a:cubicBezTo>
                      <a:pt x="74" y="137"/>
                      <a:pt x="63" y="131"/>
                      <a:pt x="55" y="122"/>
                    </a:cubicBezTo>
                    <a:cubicBezTo>
                      <a:pt x="46" y="113"/>
                      <a:pt x="41" y="101"/>
                      <a:pt x="42" y="88"/>
                    </a:cubicBezTo>
                    <a:cubicBezTo>
                      <a:pt x="42" y="75"/>
                      <a:pt x="48" y="63"/>
                      <a:pt x="57" y="55"/>
                    </a:cubicBezTo>
                    <a:cubicBezTo>
                      <a:pt x="66" y="47"/>
                      <a:pt x="78" y="42"/>
                      <a:pt x="91" y="43"/>
                    </a:cubicBezTo>
                    <a:cubicBezTo>
                      <a:pt x="104" y="43"/>
                      <a:pt x="116" y="49"/>
                      <a:pt x="124" y="58"/>
                    </a:cubicBezTo>
                    <a:cubicBezTo>
                      <a:pt x="132" y="67"/>
                      <a:pt x="137" y="78"/>
                      <a:pt x="136" y="92"/>
                    </a:cubicBezTo>
                    <a:cubicBezTo>
                      <a:pt x="136" y="105"/>
                      <a:pt x="130" y="116"/>
                      <a:pt x="121" y="124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/>
            </p:nvSpPr>
            <p:spPr bwMode="auto">
              <a:xfrm>
                <a:off x="5546725" y="3736975"/>
                <a:ext cx="412750" cy="412750"/>
              </a:xfrm>
              <a:custGeom>
                <a:avLst/>
                <a:gdLst>
                  <a:gd name="T0" fmla="*/ 109 w 109"/>
                  <a:gd name="T1" fmla="*/ 59 h 109"/>
                  <a:gd name="T2" fmla="*/ 107 w 109"/>
                  <a:gd name="T3" fmla="*/ 41 h 109"/>
                  <a:gd name="T4" fmla="*/ 97 w 109"/>
                  <a:gd name="T5" fmla="*/ 42 h 109"/>
                  <a:gd name="T6" fmla="*/ 89 w 109"/>
                  <a:gd name="T7" fmla="*/ 27 h 109"/>
                  <a:gd name="T8" fmla="*/ 96 w 109"/>
                  <a:gd name="T9" fmla="*/ 19 h 109"/>
                  <a:gd name="T10" fmla="*/ 82 w 109"/>
                  <a:gd name="T11" fmla="*/ 8 h 109"/>
                  <a:gd name="T12" fmla="*/ 76 w 109"/>
                  <a:gd name="T13" fmla="*/ 16 h 109"/>
                  <a:gd name="T14" fmla="*/ 59 w 109"/>
                  <a:gd name="T15" fmla="*/ 10 h 109"/>
                  <a:gd name="T16" fmla="*/ 58 w 109"/>
                  <a:gd name="T17" fmla="*/ 0 h 109"/>
                  <a:gd name="T18" fmla="*/ 41 w 109"/>
                  <a:gd name="T19" fmla="*/ 1 h 109"/>
                  <a:gd name="T20" fmla="*/ 42 w 109"/>
                  <a:gd name="T21" fmla="*/ 12 h 109"/>
                  <a:gd name="T22" fmla="*/ 27 w 109"/>
                  <a:gd name="T23" fmla="*/ 20 h 109"/>
                  <a:gd name="T24" fmla="*/ 19 w 109"/>
                  <a:gd name="T25" fmla="*/ 13 h 109"/>
                  <a:gd name="T26" fmla="*/ 7 w 109"/>
                  <a:gd name="T27" fmla="*/ 27 h 109"/>
                  <a:gd name="T28" fmla="*/ 15 w 109"/>
                  <a:gd name="T29" fmla="*/ 33 h 109"/>
                  <a:gd name="T30" fmla="*/ 10 w 109"/>
                  <a:gd name="T31" fmla="*/ 50 h 109"/>
                  <a:gd name="T32" fmla="*/ 0 w 109"/>
                  <a:gd name="T33" fmla="*/ 50 h 109"/>
                  <a:gd name="T34" fmla="*/ 1 w 109"/>
                  <a:gd name="T35" fmla="*/ 68 h 109"/>
                  <a:gd name="T36" fmla="*/ 11 w 109"/>
                  <a:gd name="T37" fmla="*/ 67 h 109"/>
                  <a:gd name="T38" fmla="*/ 19 w 109"/>
                  <a:gd name="T39" fmla="*/ 83 h 109"/>
                  <a:gd name="T40" fmla="*/ 13 w 109"/>
                  <a:gd name="T41" fmla="*/ 90 h 109"/>
                  <a:gd name="T42" fmla="*/ 26 w 109"/>
                  <a:gd name="T43" fmla="*/ 102 h 109"/>
                  <a:gd name="T44" fmla="*/ 33 w 109"/>
                  <a:gd name="T45" fmla="*/ 94 h 109"/>
                  <a:gd name="T46" fmla="*/ 49 w 109"/>
                  <a:gd name="T47" fmla="*/ 99 h 109"/>
                  <a:gd name="T48" fmla="*/ 50 w 109"/>
                  <a:gd name="T49" fmla="*/ 109 h 109"/>
                  <a:gd name="T50" fmla="*/ 68 w 109"/>
                  <a:gd name="T51" fmla="*/ 108 h 109"/>
                  <a:gd name="T52" fmla="*/ 67 w 109"/>
                  <a:gd name="T53" fmla="*/ 98 h 109"/>
                  <a:gd name="T54" fmla="*/ 82 w 109"/>
                  <a:gd name="T55" fmla="*/ 90 h 109"/>
                  <a:gd name="T56" fmla="*/ 90 w 109"/>
                  <a:gd name="T57" fmla="*/ 96 h 109"/>
                  <a:gd name="T58" fmla="*/ 101 w 109"/>
                  <a:gd name="T59" fmla="*/ 83 h 109"/>
                  <a:gd name="T60" fmla="*/ 94 w 109"/>
                  <a:gd name="T61" fmla="*/ 76 h 109"/>
                  <a:gd name="T62" fmla="*/ 99 w 109"/>
                  <a:gd name="T63" fmla="*/ 60 h 109"/>
                  <a:gd name="T64" fmla="*/ 109 w 109"/>
                  <a:gd name="T65" fmla="*/ 59 h 109"/>
                  <a:gd name="T66" fmla="*/ 76 w 109"/>
                  <a:gd name="T67" fmla="*/ 73 h 109"/>
                  <a:gd name="T68" fmla="*/ 57 w 109"/>
                  <a:gd name="T69" fmla="*/ 84 h 109"/>
                  <a:gd name="T70" fmla="*/ 36 w 109"/>
                  <a:gd name="T71" fmla="*/ 77 h 109"/>
                  <a:gd name="T72" fmla="*/ 26 w 109"/>
                  <a:gd name="T73" fmla="*/ 57 h 109"/>
                  <a:gd name="T74" fmla="*/ 32 w 109"/>
                  <a:gd name="T75" fmla="*/ 36 h 109"/>
                  <a:gd name="T76" fmla="*/ 52 w 109"/>
                  <a:gd name="T77" fmla="*/ 26 h 109"/>
                  <a:gd name="T78" fmla="*/ 73 w 109"/>
                  <a:gd name="T79" fmla="*/ 33 h 109"/>
                  <a:gd name="T80" fmla="*/ 83 w 109"/>
                  <a:gd name="T81" fmla="*/ 52 h 109"/>
                  <a:gd name="T82" fmla="*/ 76 w 109"/>
                  <a:gd name="T83" fmla="*/ 7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09">
                    <a:moveTo>
                      <a:pt x="109" y="59"/>
                    </a:moveTo>
                    <a:cubicBezTo>
                      <a:pt x="107" y="41"/>
                      <a:pt x="107" y="41"/>
                      <a:pt x="107" y="41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3" y="31"/>
                      <a:pt x="89" y="27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1" y="13"/>
                      <a:pt x="65" y="11"/>
                      <a:pt x="59" y="1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6" y="14"/>
                      <a:pt x="31" y="16"/>
                      <a:pt x="27" y="20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8"/>
                      <a:pt x="11" y="44"/>
                      <a:pt x="1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3" y="73"/>
                      <a:pt x="16" y="78"/>
                      <a:pt x="19" y="83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8" y="97"/>
                      <a:pt x="43" y="99"/>
                      <a:pt x="49" y="9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73" y="96"/>
                      <a:pt x="78" y="93"/>
                      <a:pt x="82" y="90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101" y="83"/>
                      <a:pt x="101" y="83"/>
                      <a:pt x="101" y="83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6" y="71"/>
                      <a:pt x="98" y="66"/>
                      <a:pt x="99" y="60"/>
                    </a:cubicBezTo>
                    <a:lnTo>
                      <a:pt x="109" y="59"/>
                    </a:lnTo>
                    <a:close/>
                    <a:moveTo>
                      <a:pt x="76" y="73"/>
                    </a:moveTo>
                    <a:cubicBezTo>
                      <a:pt x="72" y="79"/>
                      <a:pt x="65" y="83"/>
                      <a:pt x="57" y="84"/>
                    </a:cubicBezTo>
                    <a:cubicBezTo>
                      <a:pt x="49" y="84"/>
                      <a:pt x="41" y="82"/>
                      <a:pt x="36" y="77"/>
                    </a:cubicBezTo>
                    <a:cubicBezTo>
                      <a:pt x="30" y="72"/>
                      <a:pt x="26" y="65"/>
                      <a:pt x="26" y="57"/>
                    </a:cubicBezTo>
                    <a:cubicBezTo>
                      <a:pt x="25" y="49"/>
                      <a:pt x="28" y="42"/>
                      <a:pt x="32" y="36"/>
                    </a:cubicBezTo>
                    <a:cubicBezTo>
                      <a:pt x="37" y="31"/>
                      <a:pt x="44" y="27"/>
                      <a:pt x="52" y="26"/>
                    </a:cubicBezTo>
                    <a:cubicBezTo>
                      <a:pt x="60" y="25"/>
                      <a:pt x="67" y="28"/>
                      <a:pt x="73" y="33"/>
                    </a:cubicBezTo>
                    <a:cubicBezTo>
                      <a:pt x="79" y="38"/>
                      <a:pt x="82" y="44"/>
                      <a:pt x="83" y="52"/>
                    </a:cubicBezTo>
                    <a:cubicBezTo>
                      <a:pt x="84" y="60"/>
                      <a:pt x="81" y="68"/>
                      <a:pt x="76" y="73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6254750" y="3060700"/>
                <a:ext cx="412750" cy="415925"/>
              </a:xfrm>
              <a:custGeom>
                <a:avLst/>
                <a:gdLst>
                  <a:gd name="T0" fmla="*/ 99 w 109"/>
                  <a:gd name="T1" fmla="*/ 50 h 110"/>
                  <a:gd name="T2" fmla="*/ 94 w 109"/>
                  <a:gd name="T3" fmla="*/ 34 h 110"/>
                  <a:gd name="T4" fmla="*/ 102 w 109"/>
                  <a:gd name="T5" fmla="*/ 27 h 110"/>
                  <a:gd name="T6" fmla="*/ 91 w 109"/>
                  <a:gd name="T7" fmla="*/ 13 h 110"/>
                  <a:gd name="T8" fmla="*/ 83 w 109"/>
                  <a:gd name="T9" fmla="*/ 20 h 110"/>
                  <a:gd name="T10" fmla="*/ 67 w 109"/>
                  <a:gd name="T11" fmla="*/ 12 h 110"/>
                  <a:gd name="T12" fmla="*/ 68 w 109"/>
                  <a:gd name="T13" fmla="*/ 2 h 110"/>
                  <a:gd name="T14" fmla="*/ 51 w 109"/>
                  <a:gd name="T15" fmla="*/ 0 h 110"/>
                  <a:gd name="T16" fmla="*/ 50 w 109"/>
                  <a:gd name="T17" fmla="*/ 10 h 110"/>
                  <a:gd name="T18" fmla="*/ 33 w 109"/>
                  <a:gd name="T19" fmla="*/ 16 h 110"/>
                  <a:gd name="T20" fmla="*/ 27 w 109"/>
                  <a:gd name="T21" fmla="*/ 7 h 110"/>
                  <a:gd name="T22" fmla="*/ 13 w 109"/>
                  <a:gd name="T23" fmla="*/ 19 h 110"/>
                  <a:gd name="T24" fmla="*/ 20 w 109"/>
                  <a:gd name="T25" fmla="*/ 27 h 110"/>
                  <a:gd name="T26" fmla="*/ 12 w 109"/>
                  <a:gd name="T27" fmla="*/ 42 h 110"/>
                  <a:gd name="T28" fmla="*/ 1 w 109"/>
                  <a:gd name="T29" fmla="*/ 41 h 110"/>
                  <a:gd name="T30" fmla="*/ 0 w 109"/>
                  <a:gd name="T31" fmla="*/ 59 h 110"/>
                  <a:gd name="T32" fmla="*/ 10 w 109"/>
                  <a:gd name="T33" fmla="*/ 60 h 110"/>
                  <a:gd name="T34" fmla="*/ 15 w 109"/>
                  <a:gd name="T35" fmla="*/ 76 h 110"/>
                  <a:gd name="T36" fmla="*/ 7 w 109"/>
                  <a:gd name="T37" fmla="*/ 83 h 110"/>
                  <a:gd name="T38" fmla="*/ 18 w 109"/>
                  <a:gd name="T39" fmla="*/ 96 h 110"/>
                  <a:gd name="T40" fmla="*/ 26 w 109"/>
                  <a:gd name="T41" fmla="*/ 90 h 110"/>
                  <a:gd name="T42" fmla="*/ 42 w 109"/>
                  <a:gd name="T43" fmla="*/ 98 h 110"/>
                  <a:gd name="T44" fmla="*/ 41 w 109"/>
                  <a:gd name="T45" fmla="*/ 108 h 110"/>
                  <a:gd name="T46" fmla="*/ 58 w 109"/>
                  <a:gd name="T47" fmla="*/ 110 h 110"/>
                  <a:gd name="T48" fmla="*/ 59 w 109"/>
                  <a:gd name="T49" fmla="*/ 100 h 110"/>
                  <a:gd name="T50" fmla="*/ 76 w 109"/>
                  <a:gd name="T51" fmla="*/ 94 h 110"/>
                  <a:gd name="T52" fmla="*/ 82 w 109"/>
                  <a:gd name="T53" fmla="*/ 102 h 110"/>
                  <a:gd name="T54" fmla="*/ 96 w 109"/>
                  <a:gd name="T55" fmla="*/ 91 h 110"/>
                  <a:gd name="T56" fmla="*/ 89 w 109"/>
                  <a:gd name="T57" fmla="*/ 83 h 110"/>
                  <a:gd name="T58" fmla="*/ 98 w 109"/>
                  <a:gd name="T59" fmla="*/ 68 h 110"/>
                  <a:gd name="T60" fmla="*/ 108 w 109"/>
                  <a:gd name="T61" fmla="*/ 69 h 110"/>
                  <a:gd name="T62" fmla="*/ 109 w 109"/>
                  <a:gd name="T63" fmla="*/ 51 h 110"/>
                  <a:gd name="T64" fmla="*/ 99 w 109"/>
                  <a:gd name="T65" fmla="*/ 50 h 110"/>
                  <a:gd name="T66" fmla="*/ 83 w 109"/>
                  <a:gd name="T67" fmla="*/ 58 h 110"/>
                  <a:gd name="T68" fmla="*/ 73 w 109"/>
                  <a:gd name="T69" fmla="*/ 77 h 110"/>
                  <a:gd name="T70" fmla="*/ 52 w 109"/>
                  <a:gd name="T71" fmla="*/ 84 h 110"/>
                  <a:gd name="T72" fmla="*/ 32 w 109"/>
                  <a:gd name="T73" fmla="*/ 73 h 110"/>
                  <a:gd name="T74" fmla="*/ 26 w 109"/>
                  <a:gd name="T75" fmla="*/ 52 h 110"/>
                  <a:gd name="T76" fmla="*/ 36 w 109"/>
                  <a:gd name="T77" fmla="*/ 33 h 110"/>
                  <a:gd name="T78" fmla="*/ 57 w 109"/>
                  <a:gd name="T79" fmla="*/ 26 h 110"/>
                  <a:gd name="T80" fmla="*/ 77 w 109"/>
                  <a:gd name="T81" fmla="*/ 37 h 110"/>
                  <a:gd name="T82" fmla="*/ 83 w 109"/>
                  <a:gd name="T83" fmla="*/ 5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9" h="110">
                    <a:moveTo>
                      <a:pt x="99" y="50"/>
                    </a:moveTo>
                    <a:cubicBezTo>
                      <a:pt x="99" y="44"/>
                      <a:pt x="97" y="39"/>
                      <a:pt x="94" y="34"/>
                    </a:cubicBezTo>
                    <a:cubicBezTo>
                      <a:pt x="102" y="27"/>
                      <a:pt x="102" y="27"/>
                      <a:pt x="102" y="27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3" y="20"/>
                      <a:pt x="83" y="20"/>
                      <a:pt x="83" y="20"/>
                    </a:cubicBezTo>
                    <a:cubicBezTo>
                      <a:pt x="78" y="16"/>
                      <a:pt x="73" y="14"/>
                      <a:pt x="67" y="1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4" y="11"/>
                      <a:pt x="39" y="13"/>
                      <a:pt x="33" y="1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6" y="31"/>
                      <a:pt x="13" y="37"/>
                      <a:pt x="12" y="42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1" y="65"/>
                      <a:pt x="12" y="71"/>
                      <a:pt x="15" y="76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31" y="93"/>
                      <a:pt x="36" y="96"/>
                      <a:pt x="42" y="98"/>
                    </a:cubicBezTo>
                    <a:cubicBezTo>
                      <a:pt x="41" y="108"/>
                      <a:pt x="41" y="108"/>
                      <a:pt x="41" y="108"/>
                    </a:cubicBezTo>
                    <a:cubicBezTo>
                      <a:pt x="58" y="110"/>
                      <a:pt x="58" y="110"/>
                      <a:pt x="58" y="110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65" y="99"/>
                      <a:pt x="71" y="97"/>
                      <a:pt x="76" y="94"/>
                    </a:cubicBezTo>
                    <a:cubicBezTo>
                      <a:pt x="82" y="102"/>
                      <a:pt x="82" y="102"/>
                      <a:pt x="82" y="102"/>
                    </a:cubicBezTo>
                    <a:cubicBezTo>
                      <a:pt x="96" y="91"/>
                      <a:pt x="96" y="91"/>
                      <a:pt x="96" y="91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93" y="79"/>
                      <a:pt x="96" y="73"/>
                      <a:pt x="98" y="68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99" y="50"/>
                    </a:lnTo>
                    <a:close/>
                    <a:moveTo>
                      <a:pt x="83" y="58"/>
                    </a:moveTo>
                    <a:cubicBezTo>
                      <a:pt x="83" y="65"/>
                      <a:pt x="79" y="72"/>
                      <a:pt x="73" y="77"/>
                    </a:cubicBezTo>
                    <a:cubicBezTo>
                      <a:pt x="67" y="82"/>
                      <a:pt x="59" y="84"/>
                      <a:pt x="52" y="84"/>
                    </a:cubicBezTo>
                    <a:cubicBezTo>
                      <a:pt x="45" y="83"/>
                      <a:pt x="37" y="80"/>
                      <a:pt x="32" y="73"/>
                    </a:cubicBezTo>
                    <a:cubicBezTo>
                      <a:pt x="27" y="67"/>
                      <a:pt x="25" y="60"/>
                      <a:pt x="26" y="52"/>
                    </a:cubicBezTo>
                    <a:cubicBezTo>
                      <a:pt x="27" y="45"/>
                      <a:pt x="30" y="38"/>
                      <a:pt x="36" y="33"/>
                    </a:cubicBezTo>
                    <a:cubicBezTo>
                      <a:pt x="42" y="28"/>
                      <a:pt x="50" y="26"/>
                      <a:pt x="57" y="26"/>
                    </a:cubicBezTo>
                    <a:cubicBezTo>
                      <a:pt x="65" y="27"/>
                      <a:pt x="72" y="30"/>
                      <a:pt x="77" y="37"/>
                    </a:cubicBezTo>
                    <a:cubicBezTo>
                      <a:pt x="82" y="43"/>
                      <a:pt x="84" y="50"/>
                      <a:pt x="83" y="58"/>
                    </a:cubicBez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txBody>
              <a:bodyPr vert="horz" wrap="square" lIns="91431" tIns="45716" rIns="91431" bIns="45716" numCol="1" anchor="t" anchorCtr="0" compatLnSpc="1"/>
              <a:lstStyle/>
              <a:p>
                <a:endParaRPr lang="zh-CN" altLang="en-US" kern="0">
                  <a:solidFill>
                    <a:schemeClr val="bg1"/>
                  </a:solidFill>
                  <a:latin typeface="方正中等线简体" panose="03000509000000000000" pitchFamily="65" charset="-122"/>
                  <a:ea typeface="方正中等线简体" panose="03000509000000000000" pitchFamily="65" charset="-122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1064765" y="3933850"/>
            <a:ext cx="2620431" cy="965334"/>
            <a:chOff x="8641357" y="2133650"/>
            <a:chExt cx="2620431" cy="965334"/>
          </a:xfrm>
        </p:grpSpPr>
        <p:sp>
          <p:nvSpPr>
            <p:cNvPr id="92" name="TextBox 91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437225" y="2253988"/>
            <a:ext cx="2620431" cy="965334"/>
            <a:chOff x="8641357" y="2133650"/>
            <a:chExt cx="2620431" cy="965334"/>
          </a:xfrm>
        </p:grpSpPr>
        <p:sp>
          <p:nvSpPr>
            <p:cNvPr id="96" name="TextBox 95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360199" y="4163634"/>
            <a:ext cx="2620431" cy="965334"/>
            <a:chOff x="8641357" y="2133650"/>
            <a:chExt cx="2620431" cy="965334"/>
          </a:xfrm>
        </p:grpSpPr>
        <p:sp>
          <p:nvSpPr>
            <p:cNvPr id="100" name="TextBox 99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24099" y="2354078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problems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出现的问题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8877759" y="2561592"/>
            <a:ext cx="2620431" cy="965334"/>
            <a:chOff x="8641357" y="2133650"/>
            <a:chExt cx="2620431" cy="965334"/>
          </a:xfrm>
        </p:grpSpPr>
        <p:sp>
          <p:nvSpPr>
            <p:cNvPr id="104" name="TextBox 103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 flipV="1">
            <a:off x="4801443" y="2921636"/>
            <a:ext cx="1440160" cy="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657427" y="4356885"/>
            <a:ext cx="1214698" cy="78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5824930" y="3959421"/>
            <a:ext cx="2708132" cy="779318"/>
            <a:chOff x="2133599" y="4028641"/>
            <a:chExt cx="2708132" cy="779318"/>
          </a:xfrm>
        </p:grpSpPr>
        <p:sp>
          <p:nvSpPr>
            <p:cNvPr id="115" name="任意多边形 11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230682" y="3897931"/>
            <a:ext cx="3993576" cy="779318"/>
            <a:chOff x="2078615" y="1943100"/>
            <a:chExt cx="3993576" cy="779318"/>
          </a:xfrm>
        </p:grpSpPr>
        <p:sp>
          <p:nvSpPr>
            <p:cNvPr id="120" name="任意多边形 11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824930" y="2509638"/>
            <a:ext cx="2708132" cy="779318"/>
            <a:chOff x="2133599" y="4028641"/>
            <a:chExt cx="2708132" cy="779318"/>
          </a:xfrm>
        </p:grpSpPr>
        <p:sp>
          <p:nvSpPr>
            <p:cNvPr id="125" name="任意多边形 124"/>
            <p:cNvSpPr/>
            <p:nvPr/>
          </p:nvSpPr>
          <p:spPr>
            <a:xfrm>
              <a:off x="2133599" y="4028641"/>
              <a:ext cx="2708132" cy="779318"/>
            </a:xfrm>
            <a:custGeom>
              <a:avLst/>
              <a:gdLst>
                <a:gd name="connsiteX0" fmla="*/ 313459 w 2708132"/>
                <a:gd name="connsiteY0" fmla="*/ 0 h 779318"/>
                <a:gd name="connsiteX1" fmla="*/ 342467 w 2708132"/>
                <a:gd name="connsiteY1" fmla="*/ 3635 h 779318"/>
                <a:gd name="connsiteX2" fmla="*/ 342467 w 2708132"/>
                <a:gd name="connsiteY2" fmla="*/ 0 h 779318"/>
                <a:gd name="connsiteX3" fmla="*/ 2365664 w 2708132"/>
                <a:gd name="connsiteY3" fmla="*/ 0 h 779318"/>
                <a:gd name="connsiteX4" fmla="*/ 2365664 w 2708132"/>
                <a:gd name="connsiteY4" fmla="*/ 3635 h 779318"/>
                <a:gd name="connsiteX5" fmla="*/ 2394673 w 2708132"/>
                <a:gd name="connsiteY5" fmla="*/ 0 h 779318"/>
                <a:gd name="connsiteX6" fmla="*/ 2708132 w 2708132"/>
                <a:gd name="connsiteY6" fmla="*/ 389659 h 779318"/>
                <a:gd name="connsiteX7" fmla="*/ 2394673 w 2708132"/>
                <a:gd name="connsiteY7" fmla="*/ 779318 h 779318"/>
                <a:gd name="connsiteX8" fmla="*/ 2365664 w 2708132"/>
                <a:gd name="connsiteY8" fmla="*/ 775683 h 779318"/>
                <a:gd name="connsiteX9" fmla="*/ 2365664 w 2708132"/>
                <a:gd name="connsiteY9" fmla="*/ 779318 h 779318"/>
                <a:gd name="connsiteX10" fmla="*/ 342467 w 2708132"/>
                <a:gd name="connsiteY10" fmla="*/ 779318 h 779318"/>
                <a:gd name="connsiteX11" fmla="*/ 342467 w 2708132"/>
                <a:gd name="connsiteY11" fmla="*/ 775683 h 779318"/>
                <a:gd name="connsiteX12" fmla="*/ 313459 w 2708132"/>
                <a:gd name="connsiteY12" fmla="*/ 779318 h 779318"/>
                <a:gd name="connsiteX13" fmla="*/ 0 w 2708132"/>
                <a:gd name="connsiteY13" fmla="*/ 389659 h 779318"/>
                <a:gd name="connsiteX14" fmla="*/ 313459 w 2708132"/>
                <a:gd name="connsiteY14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8132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2365664" y="0"/>
                  </a:lnTo>
                  <a:lnTo>
                    <a:pt x="2365664" y="3635"/>
                  </a:lnTo>
                  <a:lnTo>
                    <a:pt x="2394673" y="0"/>
                  </a:lnTo>
                  <a:cubicBezTo>
                    <a:pt x="2567792" y="0"/>
                    <a:pt x="2708132" y="174456"/>
                    <a:pt x="2708132" y="389659"/>
                  </a:cubicBezTo>
                  <a:cubicBezTo>
                    <a:pt x="2708132" y="604862"/>
                    <a:pt x="2567792" y="779318"/>
                    <a:pt x="2394673" y="779318"/>
                  </a:cubicBezTo>
                  <a:lnTo>
                    <a:pt x="2365664" y="775683"/>
                  </a:lnTo>
                  <a:lnTo>
                    <a:pt x="2365664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>
              <a:off x="2162607" y="4080595"/>
              <a:ext cx="2650116" cy="675411"/>
            </a:xfrm>
            <a:custGeom>
              <a:avLst/>
              <a:gdLst>
                <a:gd name="connsiteX0" fmla="*/ 268866 w 2650116"/>
                <a:gd name="connsiteY0" fmla="*/ 0 h 675411"/>
                <a:gd name="connsiteX1" fmla="*/ 2336657 w 2650116"/>
                <a:gd name="connsiteY1" fmla="*/ 0 h 675411"/>
                <a:gd name="connsiteX2" fmla="*/ 2336657 w 2650116"/>
                <a:gd name="connsiteY2" fmla="*/ 3473 h 675411"/>
                <a:gd name="connsiteX3" fmla="*/ 2365665 w 2650116"/>
                <a:gd name="connsiteY3" fmla="*/ 1 h 675411"/>
                <a:gd name="connsiteX4" fmla="*/ 2650116 w 2650116"/>
                <a:gd name="connsiteY4" fmla="*/ 337706 h 675411"/>
                <a:gd name="connsiteX5" fmla="*/ 2365665 w 2650116"/>
                <a:gd name="connsiteY5" fmla="*/ 675411 h 675411"/>
                <a:gd name="connsiteX6" fmla="*/ 2336657 w 2650116"/>
                <a:gd name="connsiteY6" fmla="*/ 671940 h 675411"/>
                <a:gd name="connsiteX7" fmla="*/ 2336657 w 2650116"/>
                <a:gd name="connsiteY7" fmla="*/ 675409 h 675411"/>
                <a:gd name="connsiteX8" fmla="*/ 284468 w 2650116"/>
                <a:gd name="connsiteY8" fmla="*/ 675409 h 675411"/>
                <a:gd name="connsiteX9" fmla="*/ 284451 w 2650116"/>
                <a:gd name="connsiteY9" fmla="*/ 675411 h 675411"/>
                <a:gd name="connsiteX10" fmla="*/ 284434 w 2650116"/>
                <a:gd name="connsiteY10" fmla="*/ 675409 h 675411"/>
                <a:gd name="connsiteX11" fmla="*/ 268866 w 2650116"/>
                <a:gd name="connsiteY11" fmla="*/ 675409 h 675411"/>
                <a:gd name="connsiteX12" fmla="*/ 268866 w 2650116"/>
                <a:gd name="connsiteY12" fmla="*/ 673546 h 675411"/>
                <a:gd name="connsiteX13" fmla="*/ 227124 w 2650116"/>
                <a:gd name="connsiteY13" fmla="*/ 668550 h 675411"/>
                <a:gd name="connsiteX14" fmla="*/ 0 w 2650116"/>
                <a:gd name="connsiteY14" fmla="*/ 337706 h 675411"/>
                <a:gd name="connsiteX15" fmla="*/ 227124 w 2650116"/>
                <a:gd name="connsiteY15" fmla="*/ 6862 h 675411"/>
                <a:gd name="connsiteX16" fmla="*/ 268866 w 2650116"/>
                <a:gd name="connsiteY16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50116" h="675411">
                  <a:moveTo>
                    <a:pt x="268866" y="0"/>
                  </a:moveTo>
                  <a:lnTo>
                    <a:pt x="2336657" y="0"/>
                  </a:lnTo>
                  <a:lnTo>
                    <a:pt x="2336657" y="3473"/>
                  </a:lnTo>
                  <a:lnTo>
                    <a:pt x="2365665" y="1"/>
                  </a:lnTo>
                  <a:cubicBezTo>
                    <a:pt x="2522763" y="1"/>
                    <a:pt x="2650116" y="151197"/>
                    <a:pt x="2650116" y="337706"/>
                  </a:cubicBezTo>
                  <a:cubicBezTo>
                    <a:pt x="2650116" y="524215"/>
                    <a:pt x="2522763" y="675411"/>
                    <a:pt x="2365665" y="675411"/>
                  </a:cubicBezTo>
                  <a:lnTo>
                    <a:pt x="2336657" y="671940"/>
                  </a:lnTo>
                  <a:lnTo>
                    <a:pt x="2336657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4" y="675409"/>
                  </a:lnTo>
                  <a:lnTo>
                    <a:pt x="268866" y="675409"/>
                  </a:lnTo>
                  <a:lnTo>
                    <a:pt x="268866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6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230682" y="2493690"/>
            <a:ext cx="3993576" cy="779318"/>
            <a:chOff x="2078615" y="1943100"/>
            <a:chExt cx="3993576" cy="779318"/>
          </a:xfrm>
        </p:grpSpPr>
        <p:sp>
          <p:nvSpPr>
            <p:cNvPr id="130" name="任意多边形 129"/>
            <p:cNvSpPr/>
            <p:nvPr/>
          </p:nvSpPr>
          <p:spPr>
            <a:xfrm>
              <a:off x="2078615" y="1943100"/>
              <a:ext cx="3993576" cy="779318"/>
            </a:xfrm>
            <a:custGeom>
              <a:avLst/>
              <a:gdLst>
                <a:gd name="connsiteX0" fmla="*/ 313459 w 3993576"/>
                <a:gd name="connsiteY0" fmla="*/ 0 h 779318"/>
                <a:gd name="connsiteX1" fmla="*/ 342467 w 3993576"/>
                <a:gd name="connsiteY1" fmla="*/ 3635 h 779318"/>
                <a:gd name="connsiteX2" fmla="*/ 342467 w 3993576"/>
                <a:gd name="connsiteY2" fmla="*/ 0 h 779318"/>
                <a:gd name="connsiteX3" fmla="*/ 3680117 w 3993576"/>
                <a:gd name="connsiteY3" fmla="*/ 0 h 779318"/>
                <a:gd name="connsiteX4" fmla="*/ 3680835 w 3993576"/>
                <a:gd name="connsiteY4" fmla="*/ 0 h 779318"/>
                <a:gd name="connsiteX5" fmla="*/ 3680835 w 3993576"/>
                <a:gd name="connsiteY5" fmla="*/ 90 h 779318"/>
                <a:gd name="connsiteX6" fmla="*/ 3743290 w 3993576"/>
                <a:gd name="connsiteY6" fmla="*/ 7917 h 779318"/>
                <a:gd name="connsiteX7" fmla="*/ 3993576 w 3993576"/>
                <a:gd name="connsiteY7" fmla="*/ 389659 h 779318"/>
                <a:gd name="connsiteX8" fmla="*/ 3743290 w 3993576"/>
                <a:gd name="connsiteY8" fmla="*/ 771402 h 779318"/>
                <a:gd name="connsiteX9" fmla="*/ 3680835 w 3993576"/>
                <a:gd name="connsiteY9" fmla="*/ 779228 h 779318"/>
                <a:gd name="connsiteX10" fmla="*/ 3680835 w 3993576"/>
                <a:gd name="connsiteY10" fmla="*/ 779318 h 779318"/>
                <a:gd name="connsiteX11" fmla="*/ 3680117 w 3993576"/>
                <a:gd name="connsiteY11" fmla="*/ 779318 h 779318"/>
                <a:gd name="connsiteX12" fmla="*/ 342467 w 3993576"/>
                <a:gd name="connsiteY12" fmla="*/ 779318 h 779318"/>
                <a:gd name="connsiteX13" fmla="*/ 342467 w 3993576"/>
                <a:gd name="connsiteY13" fmla="*/ 775683 h 779318"/>
                <a:gd name="connsiteX14" fmla="*/ 313459 w 3993576"/>
                <a:gd name="connsiteY14" fmla="*/ 779318 h 779318"/>
                <a:gd name="connsiteX15" fmla="*/ 0 w 3993576"/>
                <a:gd name="connsiteY15" fmla="*/ 389659 h 779318"/>
                <a:gd name="connsiteX16" fmla="*/ 313459 w 3993576"/>
                <a:gd name="connsiteY16" fmla="*/ 0 h 7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3576" h="779318">
                  <a:moveTo>
                    <a:pt x="313459" y="0"/>
                  </a:moveTo>
                  <a:lnTo>
                    <a:pt x="342467" y="3635"/>
                  </a:lnTo>
                  <a:lnTo>
                    <a:pt x="342467" y="0"/>
                  </a:lnTo>
                  <a:lnTo>
                    <a:pt x="3680117" y="0"/>
                  </a:lnTo>
                  <a:lnTo>
                    <a:pt x="3680835" y="0"/>
                  </a:lnTo>
                  <a:lnTo>
                    <a:pt x="3680835" y="90"/>
                  </a:lnTo>
                  <a:lnTo>
                    <a:pt x="3743290" y="7917"/>
                  </a:lnTo>
                  <a:cubicBezTo>
                    <a:pt x="3886128" y="44251"/>
                    <a:pt x="3993576" y="201357"/>
                    <a:pt x="3993576" y="389659"/>
                  </a:cubicBezTo>
                  <a:cubicBezTo>
                    <a:pt x="3993576" y="577962"/>
                    <a:pt x="3886128" y="735067"/>
                    <a:pt x="3743290" y="771402"/>
                  </a:cubicBezTo>
                  <a:lnTo>
                    <a:pt x="3680835" y="779228"/>
                  </a:lnTo>
                  <a:lnTo>
                    <a:pt x="3680835" y="779318"/>
                  </a:lnTo>
                  <a:lnTo>
                    <a:pt x="3680117" y="779318"/>
                  </a:lnTo>
                  <a:lnTo>
                    <a:pt x="342467" y="779318"/>
                  </a:lnTo>
                  <a:lnTo>
                    <a:pt x="342467" y="775683"/>
                  </a:lnTo>
                  <a:lnTo>
                    <a:pt x="313459" y="779318"/>
                  </a:lnTo>
                  <a:cubicBezTo>
                    <a:pt x="140340" y="779318"/>
                    <a:pt x="0" y="604862"/>
                    <a:pt x="0" y="389659"/>
                  </a:cubicBezTo>
                  <a:cubicBezTo>
                    <a:pt x="0" y="174456"/>
                    <a:pt x="140340" y="0"/>
                    <a:pt x="313459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1270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 130"/>
            <p:cNvSpPr/>
            <p:nvPr/>
          </p:nvSpPr>
          <p:spPr>
            <a:xfrm>
              <a:off x="2107622" y="1995054"/>
              <a:ext cx="3935560" cy="675411"/>
            </a:xfrm>
            <a:custGeom>
              <a:avLst/>
              <a:gdLst>
                <a:gd name="connsiteX0" fmla="*/ 268867 w 3935560"/>
                <a:gd name="connsiteY0" fmla="*/ 0 h 675411"/>
                <a:gd name="connsiteX1" fmla="*/ 3653273 w 3935560"/>
                <a:gd name="connsiteY1" fmla="*/ 0 h 675411"/>
                <a:gd name="connsiteX2" fmla="*/ 3653273 w 3935560"/>
                <a:gd name="connsiteY2" fmla="*/ 260 h 675411"/>
                <a:gd name="connsiteX3" fmla="*/ 3708436 w 3935560"/>
                <a:gd name="connsiteY3" fmla="*/ 6862 h 675411"/>
                <a:gd name="connsiteX4" fmla="*/ 3935560 w 3935560"/>
                <a:gd name="connsiteY4" fmla="*/ 337706 h 675411"/>
                <a:gd name="connsiteX5" fmla="*/ 3708436 w 3935560"/>
                <a:gd name="connsiteY5" fmla="*/ 668550 h 675411"/>
                <a:gd name="connsiteX6" fmla="*/ 3653273 w 3935560"/>
                <a:gd name="connsiteY6" fmla="*/ 675152 h 675411"/>
                <a:gd name="connsiteX7" fmla="*/ 3653273 w 3935560"/>
                <a:gd name="connsiteY7" fmla="*/ 675409 h 675411"/>
                <a:gd name="connsiteX8" fmla="*/ 3651126 w 3935560"/>
                <a:gd name="connsiteY8" fmla="*/ 675409 h 675411"/>
                <a:gd name="connsiteX9" fmla="*/ 3651109 w 3935560"/>
                <a:gd name="connsiteY9" fmla="*/ 675411 h 675411"/>
                <a:gd name="connsiteX10" fmla="*/ 3651093 w 3935560"/>
                <a:gd name="connsiteY10" fmla="*/ 675409 h 675411"/>
                <a:gd name="connsiteX11" fmla="*/ 284468 w 3935560"/>
                <a:gd name="connsiteY11" fmla="*/ 675409 h 675411"/>
                <a:gd name="connsiteX12" fmla="*/ 284451 w 3935560"/>
                <a:gd name="connsiteY12" fmla="*/ 675411 h 675411"/>
                <a:gd name="connsiteX13" fmla="*/ 284435 w 3935560"/>
                <a:gd name="connsiteY13" fmla="*/ 675409 h 675411"/>
                <a:gd name="connsiteX14" fmla="*/ 268867 w 3935560"/>
                <a:gd name="connsiteY14" fmla="*/ 675409 h 675411"/>
                <a:gd name="connsiteX15" fmla="*/ 268867 w 3935560"/>
                <a:gd name="connsiteY15" fmla="*/ 673546 h 675411"/>
                <a:gd name="connsiteX16" fmla="*/ 227124 w 3935560"/>
                <a:gd name="connsiteY16" fmla="*/ 668550 h 675411"/>
                <a:gd name="connsiteX17" fmla="*/ 0 w 3935560"/>
                <a:gd name="connsiteY17" fmla="*/ 337706 h 675411"/>
                <a:gd name="connsiteX18" fmla="*/ 227124 w 3935560"/>
                <a:gd name="connsiteY18" fmla="*/ 6862 h 675411"/>
                <a:gd name="connsiteX19" fmla="*/ 268867 w 3935560"/>
                <a:gd name="connsiteY19" fmla="*/ 1866 h 67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35560" h="675411">
                  <a:moveTo>
                    <a:pt x="268867" y="0"/>
                  </a:moveTo>
                  <a:lnTo>
                    <a:pt x="3653273" y="0"/>
                  </a:lnTo>
                  <a:lnTo>
                    <a:pt x="3653273" y="260"/>
                  </a:lnTo>
                  <a:lnTo>
                    <a:pt x="3708436" y="6862"/>
                  </a:lnTo>
                  <a:cubicBezTo>
                    <a:pt x="3838056" y="38352"/>
                    <a:pt x="3935560" y="174511"/>
                    <a:pt x="3935560" y="337706"/>
                  </a:cubicBezTo>
                  <a:cubicBezTo>
                    <a:pt x="3935560" y="500902"/>
                    <a:pt x="3838056" y="637060"/>
                    <a:pt x="3708436" y="668550"/>
                  </a:cubicBezTo>
                  <a:lnTo>
                    <a:pt x="3653273" y="675152"/>
                  </a:lnTo>
                  <a:lnTo>
                    <a:pt x="3653273" y="675409"/>
                  </a:lnTo>
                  <a:lnTo>
                    <a:pt x="3651126" y="675409"/>
                  </a:lnTo>
                  <a:lnTo>
                    <a:pt x="3651109" y="675411"/>
                  </a:lnTo>
                  <a:lnTo>
                    <a:pt x="3651093" y="675409"/>
                  </a:lnTo>
                  <a:lnTo>
                    <a:pt x="284468" y="675409"/>
                  </a:lnTo>
                  <a:lnTo>
                    <a:pt x="284451" y="675411"/>
                  </a:lnTo>
                  <a:lnTo>
                    <a:pt x="284435" y="675409"/>
                  </a:lnTo>
                  <a:lnTo>
                    <a:pt x="268867" y="675409"/>
                  </a:lnTo>
                  <a:lnTo>
                    <a:pt x="268867" y="673546"/>
                  </a:lnTo>
                  <a:lnTo>
                    <a:pt x="227124" y="668550"/>
                  </a:lnTo>
                  <a:cubicBezTo>
                    <a:pt x="97505" y="637060"/>
                    <a:pt x="0" y="500902"/>
                    <a:pt x="0" y="337706"/>
                  </a:cubicBezTo>
                  <a:cubicBezTo>
                    <a:pt x="0" y="174511"/>
                    <a:pt x="97505" y="38352"/>
                    <a:pt x="227124" y="6862"/>
                  </a:cubicBezTo>
                  <a:lnTo>
                    <a:pt x="268867" y="1866"/>
                  </a:lnTo>
                  <a:close/>
                </a:path>
              </a:pathLst>
            </a:custGeom>
            <a:gradFill flip="none" rotWithShape="1">
              <a:gsLst>
                <a:gs pos="28000">
                  <a:schemeClr val="accent1">
                    <a:lumMod val="5000"/>
                    <a:lumOff val="95000"/>
                  </a:schemeClr>
                </a:gs>
                <a:gs pos="85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32"/>
          <p:cNvSpPr txBox="1"/>
          <p:nvPr/>
        </p:nvSpPr>
        <p:spPr>
          <a:xfrm>
            <a:off x="1951032" y="264610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存在问题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4" name="文本框 32"/>
          <p:cNvSpPr txBox="1"/>
          <p:nvPr/>
        </p:nvSpPr>
        <p:spPr>
          <a:xfrm>
            <a:off x="1951032" y="405394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2800" dirty="0">
                <a:solidFill>
                  <a:srgbClr val="0066CC"/>
                </a:solidFill>
                <a:effectLst/>
              </a:rPr>
              <a:t>提出建议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5" name="文本框 32"/>
          <p:cNvSpPr txBox="1"/>
          <p:nvPr/>
        </p:nvSpPr>
        <p:spPr>
          <a:xfrm>
            <a:off x="6113831" y="264610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</a:rPr>
              <a:t>如何解决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sp>
        <p:nvSpPr>
          <p:cNvPr id="136" name="文本框 32"/>
          <p:cNvSpPr txBox="1"/>
          <p:nvPr/>
        </p:nvSpPr>
        <p:spPr>
          <a:xfrm>
            <a:off x="6164279" y="4053946"/>
            <a:ext cx="213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66CC"/>
                </a:solidFill>
              </a:rPr>
              <a:t>采纳办法</a:t>
            </a:r>
            <a:endParaRPr lang="en-US" altLang="zh-CN" sz="2800" dirty="0">
              <a:solidFill>
                <a:srgbClr val="0066CC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8877759" y="4053945"/>
            <a:ext cx="2620431" cy="965334"/>
            <a:chOff x="8641357" y="2133650"/>
            <a:chExt cx="2620431" cy="965334"/>
          </a:xfrm>
        </p:grpSpPr>
        <p:sp>
          <p:nvSpPr>
            <p:cNvPr id="138" name="TextBox 137"/>
            <p:cNvSpPr txBox="1"/>
            <p:nvPr/>
          </p:nvSpPr>
          <p:spPr>
            <a:xfrm>
              <a:off x="8785373" y="2493690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  <p:bldP spid="1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solution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解决的方法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59" idx="3"/>
          </p:cNvCxnSpPr>
          <p:nvPr/>
        </p:nvCxnSpPr>
        <p:spPr>
          <a:xfrm flipH="1">
            <a:off x="4364705" y="3073343"/>
            <a:ext cx="1589207" cy="127470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589386" y="1817862"/>
            <a:ext cx="1620000" cy="1620000"/>
            <a:chOff x="5252836" y="1817862"/>
            <a:chExt cx="1620000" cy="1620000"/>
          </a:xfrm>
          <a:solidFill>
            <a:srgbClr val="3399FF"/>
          </a:solidFill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5252836" y="181786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5432836" y="1997862"/>
              <a:ext cx="1260000" cy="126000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6418127" y="2115326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51"/>
          <p:cNvSpPr txBox="1"/>
          <p:nvPr/>
        </p:nvSpPr>
        <p:spPr>
          <a:xfrm>
            <a:off x="6843485" y="23269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895386" y="2131267"/>
            <a:ext cx="1008000" cy="1008000"/>
            <a:chOff x="5558836" y="2123862"/>
            <a:chExt cx="1008000" cy="1008000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5558836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29"/>
            <p:cNvSpPr txBox="1">
              <a:spLocks noChangeArrowheads="1"/>
            </p:cNvSpPr>
            <p:nvPr/>
          </p:nvSpPr>
          <p:spPr bwMode="auto">
            <a:xfrm>
              <a:off x="5669139" y="2289860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02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cxnSp>
        <p:nvCxnSpPr>
          <p:cNvPr id="41" name="直接连接符 40"/>
          <p:cNvCxnSpPr>
            <a:stCxn id="58" idx="2"/>
            <a:endCxn id="53" idx="2"/>
          </p:cNvCxnSpPr>
          <p:nvPr/>
        </p:nvCxnSpPr>
        <p:spPr>
          <a:xfrm flipH="1" flipV="1">
            <a:off x="4844215" y="2623594"/>
            <a:ext cx="745175" cy="42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561083" y="1817862"/>
            <a:ext cx="1620000" cy="1620000"/>
            <a:chOff x="1224533" y="1817862"/>
            <a:chExt cx="1620000" cy="1620000"/>
          </a:xfrm>
          <a:solidFill>
            <a:srgbClr val="3399FF"/>
          </a:solidFill>
        </p:grpSpPr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224533" y="1817862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404533" y="1997862"/>
              <a:ext cx="1260000" cy="1260000"/>
            </a:xfrm>
            <a:prstGeom prst="ellipse">
              <a:avLst/>
            </a:prstGeom>
            <a:solidFill>
              <a:schemeClr val="bg1"/>
            </a:solidFill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2316560" y="2123863"/>
            <a:ext cx="2527652" cy="999464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44"/>
          <p:cNvSpPr txBox="1"/>
          <p:nvPr/>
        </p:nvSpPr>
        <p:spPr>
          <a:xfrm>
            <a:off x="2815181" y="23269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867083" y="2115326"/>
            <a:ext cx="1008000" cy="1008000"/>
            <a:chOff x="1530533" y="2123862"/>
            <a:chExt cx="1008000" cy="1008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530533" y="212386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29"/>
            <p:cNvSpPr txBox="1">
              <a:spLocks noChangeArrowheads="1"/>
            </p:cNvSpPr>
            <p:nvPr/>
          </p:nvSpPr>
          <p:spPr bwMode="auto">
            <a:xfrm>
              <a:off x="1670351" y="2289860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01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45259" y="4042042"/>
            <a:ext cx="1620000" cy="1620000"/>
            <a:chOff x="2808709" y="4042042"/>
            <a:chExt cx="1620000" cy="1620000"/>
          </a:xfrm>
          <a:solidFill>
            <a:schemeClr val="bg1"/>
          </a:solidFill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2808709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2988709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3900736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16"/>
          <p:cNvSpPr txBox="1"/>
          <p:nvPr/>
        </p:nvSpPr>
        <p:spPr>
          <a:xfrm>
            <a:off x="4399357" y="45511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451259" y="4339506"/>
            <a:ext cx="1008000" cy="1008000"/>
            <a:chOff x="3114709" y="4348042"/>
            <a:chExt cx="1008000" cy="1008000"/>
          </a:xfrm>
        </p:grpSpPr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3114709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29"/>
            <p:cNvSpPr txBox="1">
              <a:spLocks noChangeArrowheads="1"/>
            </p:cNvSpPr>
            <p:nvPr/>
          </p:nvSpPr>
          <p:spPr bwMode="auto">
            <a:xfrm>
              <a:off x="3240757" y="4522108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03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 flipH="1">
            <a:off x="6399388" y="4843509"/>
            <a:ext cx="954177" cy="325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173562" y="4042042"/>
            <a:ext cx="1620000" cy="1620000"/>
            <a:chOff x="6837012" y="4042042"/>
            <a:chExt cx="1620000" cy="1620000"/>
          </a:xfrm>
          <a:solidFill>
            <a:schemeClr val="bg1"/>
          </a:solidFill>
        </p:grpSpPr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outerShdw blurRad="635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6837012" y="4042042"/>
              <a:ext cx="1620000" cy="1620000"/>
            </a:xfrm>
            <a:prstGeom prst="ellipse">
              <a:avLst/>
            </a:prstGeom>
            <a:grpFill/>
            <a:ln>
              <a:noFill/>
            </a:ln>
            <a:effectLst>
              <a:innerShdw blurRad="114300" dist="1143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017012" y="4222042"/>
              <a:ext cx="1260000" cy="1260000"/>
            </a:xfrm>
            <a:prstGeom prst="ellipse">
              <a:avLst/>
            </a:prstGeom>
            <a:grpFill/>
            <a:ln w="254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8002303" y="4348042"/>
            <a:ext cx="2527652" cy="1008000"/>
          </a:xfrm>
          <a:custGeom>
            <a:avLst/>
            <a:gdLst>
              <a:gd name="connsiteX0" fmla="*/ 0 w 2527652"/>
              <a:gd name="connsiteY0" fmla="*/ 0 h 1008000"/>
              <a:gd name="connsiteX1" fmla="*/ 2023652 w 2527652"/>
              <a:gd name="connsiteY1" fmla="*/ 0 h 1008000"/>
              <a:gd name="connsiteX2" fmla="*/ 2527652 w 2527652"/>
              <a:gd name="connsiteY2" fmla="*/ 504000 h 1008000"/>
              <a:gd name="connsiteX3" fmla="*/ 2023652 w 2527652"/>
              <a:gd name="connsiteY3" fmla="*/ 1008000 h 1008000"/>
              <a:gd name="connsiteX4" fmla="*/ 0 w 2527652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652" h="1008000">
                <a:moveTo>
                  <a:pt x="0" y="0"/>
                </a:moveTo>
                <a:lnTo>
                  <a:pt x="2023652" y="0"/>
                </a:lnTo>
                <a:cubicBezTo>
                  <a:pt x="2302004" y="0"/>
                  <a:pt x="2527652" y="225648"/>
                  <a:pt x="2527652" y="504000"/>
                </a:cubicBezTo>
                <a:cubicBezTo>
                  <a:pt x="2527652" y="782352"/>
                  <a:pt x="2302004" y="1008000"/>
                  <a:pt x="2023652" y="1008000"/>
                </a:cubicBezTo>
                <a:lnTo>
                  <a:pt x="0" y="100800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37"/>
          <p:cNvSpPr txBox="1"/>
          <p:nvPr/>
        </p:nvSpPr>
        <p:spPr>
          <a:xfrm>
            <a:off x="8427660" y="45511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点击添加标题文字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479562" y="4372051"/>
            <a:ext cx="1008000" cy="1008000"/>
            <a:chOff x="7143012" y="4348042"/>
            <a:chExt cx="1008000" cy="1008000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43012" y="4348042"/>
              <a:ext cx="1008000" cy="100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135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29"/>
            <p:cNvSpPr txBox="1">
              <a:spLocks noChangeArrowheads="1"/>
            </p:cNvSpPr>
            <p:nvPr/>
          </p:nvSpPr>
          <p:spPr bwMode="auto">
            <a:xfrm>
              <a:off x="7253315" y="4522108"/>
              <a:ext cx="78739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eaLnBrk="0" hangingPunct="0">
                <a:defRPr sz="4000">
                  <a:solidFill>
                    <a:srgbClr val="FF0000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0066CC"/>
                  </a:solidFill>
                </a:rPr>
                <a:t>04</a:t>
              </a:r>
              <a:endParaRPr lang="zh-CN" altLang="en-US" dirty="0"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/>
      <p:bldP spid="53" grpId="0" animBg="1"/>
      <p:bldP spid="56" grpId="0"/>
      <p:bldP spid="39" grpId="0" animBg="1"/>
      <p:bldP spid="42" grpId="0"/>
      <p:bldP spid="46" grpId="0" animBg="1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6987" y="189439"/>
            <a:ext cx="5456674" cy="646331"/>
            <a:chOff x="360437" y="189434"/>
            <a:chExt cx="545667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098448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28789" y="416491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deficiencies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280831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存在的不足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Freeform 148"/>
          <p:cNvSpPr>
            <a:spLocks noChangeAspect="1"/>
          </p:cNvSpPr>
          <p:nvPr/>
        </p:nvSpPr>
        <p:spPr bwMode="auto">
          <a:xfrm>
            <a:off x="9246320" y="4196854"/>
            <a:ext cx="733585" cy="576000"/>
          </a:xfrm>
          <a:custGeom>
            <a:avLst/>
            <a:gdLst>
              <a:gd name="T0" fmla="*/ 7 w 135"/>
              <a:gd name="T1" fmla="*/ 99 h 106"/>
              <a:gd name="T2" fmla="*/ 135 w 135"/>
              <a:gd name="T3" fmla="*/ 99 h 106"/>
              <a:gd name="T4" fmla="*/ 135 w 135"/>
              <a:gd name="T5" fmla="*/ 106 h 106"/>
              <a:gd name="T6" fmla="*/ 7 w 135"/>
              <a:gd name="T7" fmla="*/ 106 h 106"/>
              <a:gd name="T8" fmla="*/ 0 w 135"/>
              <a:gd name="T9" fmla="*/ 106 h 106"/>
              <a:gd name="T10" fmla="*/ 0 w 135"/>
              <a:gd name="T11" fmla="*/ 99 h 106"/>
              <a:gd name="T12" fmla="*/ 0 w 135"/>
              <a:gd name="T13" fmla="*/ 0 h 106"/>
              <a:gd name="T14" fmla="*/ 7 w 135"/>
              <a:gd name="T15" fmla="*/ 0 h 106"/>
              <a:gd name="T16" fmla="*/ 7 w 135"/>
              <a:gd name="T17" fmla="*/ 56 h 106"/>
              <a:gd name="T18" fmla="*/ 22 w 135"/>
              <a:gd name="T19" fmla="*/ 47 h 106"/>
              <a:gd name="T20" fmla="*/ 26 w 135"/>
              <a:gd name="T21" fmla="*/ 42 h 106"/>
              <a:gd name="T22" fmla="*/ 31 w 135"/>
              <a:gd name="T23" fmla="*/ 49 h 106"/>
              <a:gd name="T24" fmla="*/ 33 w 135"/>
              <a:gd name="T25" fmla="*/ 54 h 106"/>
              <a:gd name="T26" fmla="*/ 38 w 135"/>
              <a:gd name="T27" fmla="*/ 49 h 106"/>
              <a:gd name="T28" fmla="*/ 45 w 135"/>
              <a:gd name="T29" fmla="*/ 44 h 106"/>
              <a:gd name="T30" fmla="*/ 50 w 135"/>
              <a:gd name="T31" fmla="*/ 52 h 106"/>
              <a:gd name="T32" fmla="*/ 52 w 135"/>
              <a:gd name="T33" fmla="*/ 56 h 106"/>
              <a:gd name="T34" fmla="*/ 64 w 135"/>
              <a:gd name="T35" fmla="*/ 49 h 106"/>
              <a:gd name="T36" fmla="*/ 69 w 135"/>
              <a:gd name="T37" fmla="*/ 47 h 106"/>
              <a:gd name="T38" fmla="*/ 71 w 135"/>
              <a:gd name="T39" fmla="*/ 49 h 106"/>
              <a:gd name="T40" fmla="*/ 83 w 135"/>
              <a:gd name="T41" fmla="*/ 33 h 106"/>
              <a:gd name="T42" fmla="*/ 88 w 135"/>
              <a:gd name="T43" fmla="*/ 26 h 106"/>
              <a:gd name="T44" fmla="*/ 93 w 135"/>
              <a:gd name="T45" fmla="*/ 30 h 106"/>
              <a:gd name="T46" fmla="*/ 95 w 135"/>
              <a:gd name="T47" fmla="*/ 33 h 106"/>
              <a:gd name="T48" fmla="*/ 102 w 135"/>
              <a:gd name="T49" fmla="*/ 23 h 106"/>
              <a:gd name="T50" fmla="*/ 95 w 135"/>
              <a:gd name="T51" fmla="*/ 16 h 106"/>
              <a:gd name="T52" fmla="*/ 111 w 135"/>
              <a:gd name="T53" fmla="*/ 9 h 106"/>
              <a:gd name="T54" fmla="*/ 128 w 135"/>
              <a:gd name="T55" fmla="*/ 2 h 106"/>
              <a:gd name="T56" fmla="*/ 126 w 135"/>
              <a:gd name="T57" fmla="*/ 21 h 106"/>
              <a:gd name="T58" fmla="*/ 123 w 135"/>
              <a:gd name="T59" fmla="*/ 40 h 106"/>
              <a:gd name="T60" fmla="*/ 114 w 135"/>
              <a:gd name="T61" fmla="*/ 33 h 106"/>
              <a:gd name="T62" fmla="*/ 104 w 135"/>
              <a:gd name="T63" fmla="*/ 47 h 106"/>
              <a:gd name="T64" fmla="*/ 100 w 135"/>
              <a:gd name="T65" fmla="*/ 54 h 106"/>
              <a:gd name="T66" fmla="*/ 93 w 135"/>
              <a:gd name="T67" fmla="*/ 49 h 106"/>
              <a:gd name="T68" fmla="*/ 90 w 135"/>
              <a:gd name="T69" fmla="*/ 47 h 106"/>
              <a:gd name="T70" fmla="*/ 78 w 135"/>
              <a:gd name="T71" fmla="*/ 63 h 106"/>
              <a:gd name="T72" fmla="*/ 76 w 135"/>
              <a:gd name="T73" fmla="*/ 71 h 106"/>
              <a:gd name="T74" fmla="*/ 69 w 135"/>
              <a:gd name="T75" fmla="*/ 66 h 106"/>
              <a:gd name="T76" fmla="*/ 67 w 135"/>
              <a:gd name="T77" fmla="*/ 66 h 106"/>
              <a:gd name="T78" fmla="*/ 52 w 135"/>
              <a:gd name="T79" fmla="*/ 73 h 106"/>
              <a:gd name="T80" fmla="*/ 45 w 135"/>
              <a:gd name="T81" fmla="*/ 75 h 106"/>
              <a:gd name="T82" fmla="*/ 43 w 135"/>
              <a:gd name="T83" fmla="*/ 71 h 106"/>
              <a:gd name="T84" fmla="*/ 40 w 135"/>
              <a:gd name="T85" fmla="*/ 66 h 106"/>
              <a:gd name="T86" fmla="*/ 38 w 135"/>
              <a:gd name="T87" fmla="*/ 71 h 106"/>
              <a:gd name="T88" fmla="*/ 31 w 135"/>
              <a:gd name="T89" fmla="*/ 75 h 106"/>
              <a:gd name="T90" fmla="*/ 26 w 135"/>
              <a:gd name="T91" fmla="*/ 68 h 106"/>
              <a:gd name="T92" fmla="*/ 24 w 135"/>
              <a:gd name="T93" fmla="*/ 63 h 106"/>
              <a:gd name="T94" fmla="*/ 7 w 135"/>
              <a:gd name="T95" fmla="*/ 75 h 106"/>
              <a:gd name="T96" fmla="*/ 7 w 135"/>
              <a:gd name="T9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5" h="106">
                <a:moveTo>
                  <a:pt x="7" y="99"/>
                </a:move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0"/>
                </a:lnTo>
                <a:lnTo>
                  <a:pt x="7" y="0"/>
                </a:lnTo>
                <a:lnTo>
                  <a:pt x="7" y="56"/>
                </a:lnTo>
                <a:lnTo>
                  <a:pt x="22" y="47"/>
                </a:lnTo>
                <a:lnTo>
                  <a:pt x="26" y="42"/>
                </a:lnTo>
                <a:lnTo>
                  <a:pt x="31" y="49"/>
                </a:lnTo>
                <a:lnTo>
                  <a:pt x="33" y="54"/>
                </a:lnTo>
                <a:lnTo>
                  <a:pt x="38" y="49"/>
                </a:lnTo>
                <a:lnTo>
                  <a:pt x="45" y="44"/>
                </a:lnTo>
                <a:lnTo>
                  <a:pt x="50" y="52"/>
                </a:lnTo>
                <a:lnTo>
                  <a:pt x="52" y="56"/>
                </a:lnTo>
                <a:lnTo>
                  <a:pt x="64" y="49"/>
                </a:lnTo>
                <a:lnTo>
                  <a:pt x="69" y="47"/>
                </a:lnTo>
                <a:lnTo>
                  <a:pt x="71" y="49"/>
                </a:lnTo>
                <a:lnTo>
                  <a:pt x="83" y="33"/>
                </a:lnTo>
                <a:lnTo>
                  <a:pt x="88" y="26"/>
                </a:lnTo>
                <a:lnTo>
                  <a:pt x="93" y="30"/>
                </a:lnTo>
                <a:lnTo>
                  <a:pt x="95" y="33"/>
                </a:lnTo>
                <a:lnTo>
                  <a:pt x="102" y="23"/>
                </a:lnTo>
                <a:lnTo>
                  <a:pt x="95" y="16"/>
                </a:lnTo>
                <a:lnTo>
                  <a:pt x="111" y="9"/>
                </a:lnTo>
                <a:lnTo>
                  <a:pt x="128" y="2"/>
                </a:lnTo>
                <a:lnTo>
                  <a:pt x="126" y="21"/>
                </a:lnTo>
                <a:lnTo>
                  <a:pt x="123" y="40"/>
                </a:lnTo>
                <a:lnTo>
                  <a:pt x="114" y="33"/>
                </a:lnTo>
                <a:lnTo>
                  <a:pt x="104" y="47"/>
                </a:lnTo>
                <a:lnTo>
                  <a:pt x="100" y="54"/>
                </a:lnTo>
                <a:lnTo>
                  <a:pt x="93" y="49"/>
                </a:lnTo>
                <a:lnTo>
                  <a:pt x="90" y="47"/>
                </a:lnTo>
                <a:lnTo>
                  <a:pt x="78" y="63"/>
                </a:lnTo>
                <a:lnTo>
                  <a:pt x="76" y="71"/>
                </a:lnTo>
                <a:lnTo>
                  <a:pt x="69" y="66"/>
                </a:lnTo>
                <a:lnTo>
                  <a:pt x="67" y="66"/>
                </a:lnTo>
                <a:lnTo>
                  <a:pt x="52" y="73"/>
                </a:lnTo>
                <a:lnTo>
                  <a:pt x="45" y="75"/>
                </a:lnTo>
                <a:lnTo>
                  <a:pt x="43" y="71"/>
                </a:lnTo>
                <a:lnTo>
                  <a:pt x="40" y="66"/>
                </a:lnTo>
                <a:lnTo>
                  <a:pt x="38" y="71"/>
                </a:lnTo>
                <a:lnTo>
                  <a:pt x="31" y="75"/>
                </a:lnTo>
                <a:lnTo>
                  <a:pt x="26" y="68"/>
                </a:lnTo>
                <a:lnTo>
                  <a:pt x="24" y="63"/>
                </a:lnTo>
                <a:lnTo>
                  <a:pt x="7" y="75"/>
                </a:lnTo>
                <a:lnTo>
                  <a:pt x="7" y="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1440961" y="1701601"/>
            <a:ext cx="1686034" cy="987618"/>
            <a:chOff x="8641357" y="2133650"/>
            <a:chExt cx="1686034" cy="987618"/>
          </a:xfrm>
        </p:grpSpPr>
        <p:sp>
          <p:nvSpPr>
            <p:cNvPr id="137" name="TextBox 136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3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1849116" y="5106471"/>
            <a:ext cx="1686034" cy="987618"/>
            <a:chOff x="8641357" y="2133650"/>
            <a:chExt cx="1686034" cy="987618"/>
          </a:xfrm>
        </p:grpSpPr>
        <p:sp>
          <p:nvSpPr>
            <p:cNvPr id="145" name="TextBox 144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9236089" y="4907551"/>
            <a:ext cx="1686034" cy="987618"/>
            <a:chOff x="8641357" y="2133650"/>
            <a:chExt cx="1686034" cy="987618"/>
          </a:xfrm>
        </p:grpSpPr>
        <p:sp>
          <p:nvSpPr>
            <p:cNvPr id="149" name="TextBox 148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5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6" name="直接连接符 155"/>
          <p:cNvCxnSpPr/>
          <p:nvPr/>
        </p:nvCxnSpPr>
        <p:spPr>
          <a:xfrm flipH="1">
            <a:off x="5990390" y="2571243"/>
            <a:ext cx="1473725" cy="8350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 flipV="1">
            <a:off x="6727253" y="4040242"/>
            <a:ext cx="1172325" cy="56188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4691868" y="4040246"/>
            <a:ext cx="829656" cy="105197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endCxn id="116" idx="6"/>
          </p:cNvCxnSpPr>
          <p:nvPr/>
        </p:nvCxnSpPr>
        <p:spPr>
          <a:xfrm flipH="1">
            <a:off x="4288365" y="3736880"/>
            <a:ext cx="91007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8575624" y="1661050"/>
            <a:ext cx="488729" cy="504000"/>
            <a:chOff x="9405938" y="2763838"/>
            <a:chExt cx="1219201" cy="1257301"/>
          </a:xfrm>
          <a:solidFill>
            <a:schemeClr val="bg1">
              <a:lumMod val="75000"/>
            </a:schemeClr>
          </a:solidFill>
        </p:grpSpPr>
        <p:sp>
          <p:nvSpPr>
            <p:cNvPr id="77" name="Rectangle 5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9405938" y="3505201"/>
              <a:ext cx="166688" cy="51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9671051" y="3376613"/>
              <a:ext cx="166688" cy="644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9931401" y="2763838"/>
              <a:ext cx="166688" cy="1257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2"/>
            <p:cNvSpPr>
              <a:spLocks noChangeArrowheads="1"/>
            </p:cNvSpPr>
            <p:nvPr/>
          </p:nvSpPr>
          <p:spPr bwMode="auto">
            <a:xfrm>
              <a:off x="10196513" y="3111501"/>
              <a:ext cx="166688" cy="909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3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14"/>
            <p:cNvSpPr>
              <a:spLocks noChangeArrowheads="1"/>
            </p:cNvSpPr>
            <p:nvPr/>
          </p:nvSpPr>
          <p:spPr bwMode="auto">
            <a:xfrm>
              <a:off x="10458451" y="3449638"/>
              <a:ext cx="166688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0" name="组合 24"/>
          <p:cNvGrpSpPr/>
          <p:nvPr/>
        </p:nvGrpSpPr>
        <p:grpSpPr bwMode="auto">
          <a:xfrm>
            <a:off x="7248974" y="1680120"/>
            <a:ext cx="1301209" cy="1302265"/>
            <a:chOff x="2848131" y="1860029"/>
            <a:chExt cx="3807502" cy="3807502"/>
          </a:xfrm>
        </p:grpSpPr>
        <p:sp>
          <p:nvSpPr>
            <p:cNvPr id="121" name="椭圆 12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4" name="文本框 29"/>
          <p:cNvSpPr txBox="1">
            <a:spLocks noChangeArrowheads="1"/>
          </p:cNvSpPr>
          <p:nvPr/>
        </p:nvSpPr>
        <p:spPr bwMode="auto">
          <a:xfrm>
            <a:off x="7430538" y="1890282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>
            <a:off x="8684303" y="2205658"/>
            <a:ext cx="1686034" cy="987618"/>
            <a:chOff x="8641357" y="2133650"/>
            <a:chExt cx="1686034" cy="987618"/>
          </a:xfrm>
        </p:grpSpPr>
        <p:sp>
          <p:nvSpPr>
            <p:cNvPr id="153" name="TextBox 152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24"/>
          <p:cNvGrpSpPr/>
          <p:nvPr/>
        </p:nvGrpSpPr>
        <p:grpSpPr bwMode="auto">
          <a:xfrm>
            <a:off x="7464115" y="3992030"/>
            <a:ext cx="1686167" cy="1687535"/>
            <a:chOff x="2848131" y="1860029"/>
            <a:chExt cx="3807502" cy="3807502"/>
          </a:xfrm>
        </p:grpSpPr>
        <p:sp>
          <p:nvSpPr>
            <p:cNvPr id="124" name="椭圆 123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5" name="文本框 29"/>
          <p:cNvSpPr txBox="1">
            <a:spLocks noChangeArrowheads="1"/>
          </p:cNvSpPr>
          <p:nvPr/>
        </p:nvSpPr>
        <p:spPr bwMode="auto">
          <a:xfrm>
            <a:off x="7838158" y="4423236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05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17" name="组合 24"/>
          <p:cNvGrpSpPr/>
          <p:nvPr/>
        </p:nvGrpSpPr>
        <p:grpSpPr bwMode="auto">
          <a:xfrm>
            <a:off x="3793335" y="4654897"/>
            <a:ext cx="1366081" cy="1367189"/>
            <a:chOff x="2848131" y="1860029"/>
            <a:chExt cx="3807502" cy="3807502"/>
          </a:xfrm>
        </p:grpSpPr>
        <p:sp>
          <p:nvSpPr>
            <p:cNvPr id="118" name="椭圆 11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3" name="文本框 29"/>
          <p:cNvSpPr txBox="1">
            <a:spLocks noChangeArrowheads="1"/>
          </p:cNvSpPr>
          <p:nvPr/>
        </p:nvSpPr>
        <p:spPr bwMode="auto">
          <a:xfrm>
            <a:off x="3980032" y="4957862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10" name="Freeform 13"/>
          <p:cNvSpPr>
            <a:spLocks noChangeAspect="1" noEditPoints="1"/>
          </p:cNvSpPr>
          <p:nvPr/>
        </p:nvSpPr>
        <p:spPr bwMode="auto">
          <a:xfrm>
            <a:off x="1058078" y="5163532"/>
            <a:ext cx="558310" cy="504000"/>
          </a:xfrm>
          <a:custGeom>
            <a:avLst/>
            <a:gdLst>
              <a:gd name="T0" fmla="*/ 52 w 106"/>
              <a:gd name="T1" fmla="*/ 61 h 95"/>
              <a:gd name="T2" fmla="*/ 37 w 106"/>
              <a:gd name="T3" fmla="*/ 72 h 95"/>
              <a:gd name="T4" fmla="*/ 37 w 106"/>
              <a:gd name="T5" fmla="*/ 56 h 95"/>
              <a:gd name="T6" fmla="*/ 20 w 106"/>
              <a:gd name="T7" fmla="*/ 31 h 95"/>
              <a:gd name="T8" fmla="*/ 0 w 106"/>
              <a:gd name="T9" fmla="*/ 55 h 95"/>
              <a:gd name="T10" fmla="*/ 40 w 106"/>
              <a:gd name="T11" fmla="*/ 82 h 95"/>
              <a:gd name="T12" fmla="*/ 53 w 106"/>
              <a:gd name="T13" fmla="*/ 81 h 95"/>
              <a:gd name="T14" fmla="*/ 67 w 106"/>
              <a:gd name="T15" fmla="*/ 95 h 95"/>
              <a:gd name="T16" fmla="*/ 63 w 106"/>
              <a:gd name="T17" fmla="*/ 78 h 95"/>
              <a:gd name="T18" fmla="*/ 80 w 106"/>
              <a:gd name="T19" fmla="*/ 60 h 95"/>
              <a:gd name="T20" fmla="*/ 64 w 106"/>
              <a:gd name="T21" fmla="*/ 62 h 95"/>
              <a:gd name="T22" fmla="*/ 52 w 106"/>
              <a:gd name="T23" fmla="*/ 61 h 95"/>
              <a:gd name="T24" fmla="*/ 66 w 106"/>
              <a:gd name="T25" fmla="*/ 0 h 95"/>
              <a:gd name="T26" fmla="*/ 26 w 106"/>
              <a:gd name="T27" fmla="*/ 27 h 95"/>
              <a:gd name="T28" fmla="*/ 43 w 106"/>
              <a:gd name="T29" fmla="*/ 50 h 95"/>
              <a:gd name="T30" fmla="*/ 43 w 106"/>
              <a:gd name="T31" fmla="*/ 61 h 95"/>
              <a:gd name="T32" fmla="*/ 54 w 106"/>
              <a:gd name="T33" fmla="*/ 53 h 95"/>
              <a:gd name="T34" fmla="*/ 66 w 106"/>
              <a:gd name="T35" fmla="*/ 55 h 95"/>
              <a:gd name="T36" fmla="*/ 106 w 106"/>
              <a:gd name="T37" fmla="*/ 27 h 95"/>
              <a:gd name="T38" fmla="*/ 66 w 106"/>
              <a:gd name="T3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6" h="95">
                <a:moveTo>
                  <a:pt x="52" y="61"/>
                </a:moveTo>
                <a:cubicBezTo>
                  <a:pt x="50" y="62"/>
                  <a:pt x="37" y="72"/>
                  <a:pt x="37" y="72"/>
                </a:cubicBezTo>
                <a:cubicBezTo>
                  <a:pt x="37" y="72"/>
                  <a:pt x="37" y="59"/>
                  <a:pt x="37" y="56"/>
                </a:cubicBezTo>
                <a:cubicBezTo>
                  <a:pt x="26" y="50"/>
                  <a:pt x="20" y="41"/>
                  <a:pt x="20" y="31"/>
                </a:cubicBezTo>
                <a:cubicBezTo>
                  <a:pt x="8" y="36"/>
                  <a:pt x="0" y="45"/>
                  <a:pt x="0" y="55"/>
                </a:cubicBezTo>
                <a:cubicBezTo>
                  <a:pt x="0" y="70"/>
                  <a:pt x="18" y="82"/>
                  <a:pt x="40" y="82"/>
                </a:cubicBezTo>
                <a:cubicBezTo>
                  <a:pt x="45" y="82"/>
                  <a:pt x="49" y="82"/>
                  <a:pt x="53" y="81"/>
                </a:cubicBezTo>
                <a:cubicBezTo>
                  <a:pt x="67" y="95"/>
                  <a:pt x="67" y="95"/>
                  <a:pt x="67" y="95"/>
                </a:cubicBezTo>
                <a:cubicBezTo>
                  <a:pt x="63" y="78"/>
                  <a:pt x="63" y="78"/>
                  <a:pt x="63" y="78"/>
                </a:cubicBezTo>
                <a:cubicBezTo>
                  <a:pt x="72" y="74"/>
                  <a:pt x="78" y="67"/>
                  <a:pt x="80" y="60"/>
                </a:cubicBezTo>
                <a:cubicBezTo>
                  <a:pt x="75" y="61"/>
                  <a:pt x="69" y="62"/>
                  <a:pt x="64" y="62"/>
                </a:cubicBezTo>
                <a:cubicBezTo>
                  <a:pt x="60" y="62"/>
                  <a:pt x="56" y="62"/>
                  <a:pt x="52" y="61"/>
                </a:cubicBezTo>
                <a:close/>
                <a:moveTo>
                  <a:pt x="66" y="0"/>
                </a:moveTo>
                <a:cubicBezTo>
                  <a:pt x="44" y="0"/>
                  <a:pt x="26" y="12"/>
                  <a:pt x="26" y="27"/>
                </a:cubicBezTo>
                <a:cubicBezTo>
                  <a:pt x="26" y="36"/>
                  <a:pt x="33" y="45"/>
                  <a:pt x="43" y="50"/>
                </a:cubicBezTo>
                <a:cubicBezTo>
                  <a:pt x="43" y="61"/>
                  <a:pt x="43" y="61"/>
                  <a:pt x="43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7" y="54"/>
                  <a:pt x="62" y="55"/>
                  <a:pt x="66" y="55"/>
                </a:cubicBezTo>
                <a:cubicBezTo>
                  <a:pt x="88" y="55"/>
                  <a:pt x="106" y="42"/>
                  <a:pt x="106" y="27"/>
                </a:cubicBezTo>
                <a:cubicBezTo>
                  <a:pt x="106" y="12"/>
                  <a:pt x="88" y="0"/>
                  <a:pt x="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4" name="组合 24"/>
          <p:cNvGrpSpPr/>
          <p:nvPr/>
        </p:nvGrpSpPr>
        <p:grpSpPr bwMode="auto">
          <a:xfrm>
            <a:off x="2720013" y="2925014"/>
            <a:ext cx="1606127" cy="1607430"/>
            <a:chOff x="2848131" y="1860029"/>
            <a:chExt cx="3807502" cy="3807502"/>
          </a:xfrm>
        </p:grpSpPr>
        <p:sp>
          <p:nvSpPr>
            <p:cNvPr id="115" name="椭圆 11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2" name="文本框 29"/>
          <p:cNvSpPr txBox="1">
            <a:spLocks noChangeArrowheads="1"/>
          </p:cNvSpPr>
          <p:nvPr/>
        </p:nvSpPr>
        <p:spPr bwMode="auto">
          <a:xfrm>
            <a:off x="3054037" y="3299805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5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983391" y="3243069"/>
            <a:ext cx="1686034" cy="987618"/>
            <a:chOff x="8641357" y="2133650"/>
            <a:chExt cx="1686034" cy="987618"/>
          </a:xfrm>
        </p:grpSpPr>
        <p:sp>
          <p:nvSpPr>
            <p:cNvPr id="141" name="TextBox 140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4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 flipH="1" flipV="1">
            <a:off x="4449071" y="2321172"/>
            <a:ext cx="749373" cy="75037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691872" y="2259241"/>
            <a:ext cx="2518237" cy="2520280"/>
            <a:chOff x="4355318" y="2259241"/>
            <a:chExt cx="2518237" cy="2520280"/>
          </a:xfrm>
        </p:grpSpPr>
        <p:grpSp>
          <p:nvGrpSpPr>
            <p:cNvPr id="48" name="组合 24"/>
            <p:cNvGrpSpPr/>
            <p:nvPr/>
          </p:nvGrpSpPr>
          <p:grpSpPr bwMode="auto">
            <a:xfrm>
              <a:off x="4355318" y="2259241"/>
              <a:ext cx="2518237" cy="2520280"/>
              <a:chOff x="2848131" y="1860029"/>
              <a:chExt cx="3807502" cy="380750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4568995" y="2486719"/>
              <a:ext cx="2090882" cy="2090882"/>
            </a:xfrm>
            <a:prstGeom prst="ellipse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267867" y="2949549"/>
            <a:ext cx="140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sz="3600" dirty="0"/>
              <a:t>不足</a:t>
            </a:r>
            <a:endParaRPr lang="en-US" altLang="zh-CN" sz="3600" dirty="0"/>
          </a:p>
          <a:p>
            <a:r>
              <a:rPr lang="zh-CN" altLang="en-US" sz="3600" dirty="0"/>
              <a:t>之处</a:t>
            </a:r>
            <a:endParaRPr lang="zh-CN" altLang="zh-CN" sz="3600" dirty="0"/>
          </a:p>
        </p:txBody>
      </p:sp>
      <p:grpSp>
        <p:nvGrpSpPr>
          <p:cNvPr id="111" name="组合 24"/>
          <p:cNvGrpSpPr/>
          <p:nvPr/>
        </p:nvGrpSpPr>
        <p:grpSpPr bwMode="auto">
          <a:xfrm>
            <a:off x="3393048" y="1125538"/>
            <a:ext cx="1624423" cy="1625740"/>
            <a:chOff x="2848131" y="1860029"/>
            <a:chExt cx="3807502" cy="3807502"/>
          </a:xfrm>
        </p:grpSpPr>
        <p:sp>
          <p:nvSpPr>
            <p:cNvPr id="112" name="椭圆 11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8" name="文本框 29"/>
          <p:cNvSpPr txBox="1">
            <a:spLocks noChangeArrowheads="1"/>
          </p:cNvSpPr>
          <p:nvPr/>
        </p:nvSpPr>
        <p:spPr bwMode="auto">
          <a:xfrm>
            <a:off x="3741910" y="1485579"/>
            <a:ext cx="9380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4" grpId="0"/>
      <p:bldP spid="135" grpId="0"/>
      <p:bldP spid="133" grpId="0"/>
      <p:bldP spid="110" grpId="0" animBg="1"/>
      <p:bldP spid="132" grpId="0"/>
      <p:bldP spid="127" grpId="0"/>
      <p:bldP spid="1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7" y="189439"/>
            <a:ext cx="7632848" cy="646331"/>
            <a:chOff x="360437" y="189434"/>
            <a:chExt cx="7632848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274622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04963" y="333450"/>
              <a:ext cx="228832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Opinions and solutions to shortage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504056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解决不足的意见和方案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1243815" y="1824972"/>
            <a:ext cx="2105269" cy="2688083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3717824" y="2853730"/>
            <a:ext cx="2108282" cy="269193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6199228" y="1824969"/>
            <a:ext cx="2157269" cy="275447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129038" y="1515528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3320055" y="5132506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840334" y="1515528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8728504" y="2853730"/>
            <a:ext cx="2121612" cy="270895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8360615" y="5149526"/>
            <a:ext cx="735783" cy="73578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blipFill>
                <a:blip r:embed="rId3"/>
                <a:stretch>
                  <a:fillRect/>
                </a:stretch>
              </a:blipFill>
              <a:latin typeface="Akzidenz-Grotesk BQ Condensed" pitchFamily="2" charset="0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1675250" y="2514183"/>
            <a:ext cx="1686034" cy="987618"/>
            <a:chOff x="8641357" y="2133650"/>
            <a:chExt cx="1686034" cy="987618"/>
          </a:xfrm>
        </p:grpSpPr>
        <p:sp>
          <p:nvSpPr>
            <p:cNvPr id="186" name="TextBox 18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8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9" name="文本框 29"/>
          <p:cNvSpPr txBox="1">
            <a:spLocks noChangeArrowheads="1"/>
          </p:cNvSpPr>
          <p:nvPr/>
        </p:nvSpPr>
        <p:spPr bwMode="auto">
          <a:xfrm>
            <a:off x="1262416" y="1500092"/>
            <a:ext cx="5453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000" dirty="0">
              <a:solidFill>
                <a:srgbClr val="0066CC"/>
              </a:solidFill>
              <a:effectLst>
                <a:innerShdw blurRad="63500" dist="381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文本框 29"/>
          <p:cNvSpPr txBox="1">
            <a:spLocks noChangeArrowheads="1"/>
          </p:cNvSpPr>
          <p:nvPr/>
        </p:nvSpPr>
        <p:spPr bwMode="auto">
          <a:xfrm>
            <a:off x="3470508" y="5117429"/>
            <a:ext cx="50687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B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91" name="文本框 29"/>
          <p:cNvSpPr txBox="1">
            <a:spLocks noChangeArrowheads="1"/>
          </p:cNvSpPr>
          <p:nvPr/>
        </p:nvSpPr>
        <p:spPr bwMode="auto">
          <a:xfrm>
            <a:off x="5974102" y="1511129"/>
            <a:ext cx="527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C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192" name="文本框 29"/>
          <p:cNvSpPr txBox="1">
            <a:spLocks noChangeArrowheads="1"/>
          </p:cNvSpPr>
          <p:nvPr/>
        </p:nvSpPr>
        <p:spPr bwMode="auto">
          <a:xfrm>
            <a:off x="8473445" y="5147575"/>
            <a:ext cx="5757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D</a:t>
            </a:r>
            <a:endParaRPr lang="zh-CN" altLang="en-US" dirty="0">
              <a:solidFill>
                <a:srgbClr val="0066CC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3980326" y="3392894"/>
            <a:ext cx="1686034" cy="987618"/>
            <a:chOff x="8641357" y="2133650"/>
            <a:chExt cx="1686034" cy="987618"/>
          </a:xfrm>
        </p:grpSpPr>
        <p:sp>
          <p:nvSpPr>
            <p:cNvPr id="194" name="TextBox 19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9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6573346" y="2493689"/>
            <a:ext cx="1686034" cy="987618"/>
            <a:chOff x="8641357" y="2133650"/>
            <a:chExt cx="1686034" cy="987618"/>
          </a:xfrm>
        </p:grpSpPr>
        <p:sp>
          <p:nvSpPr>
            <p:cNvPr id="198" name="TextBox 197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99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045520" y="3495049"/>
            <a:ext cx="1686034" cy="987618"/>
            <a:chOff x="8641357" y="2133650"/>
            <a:chExt cx="1686034" cy="987618"/>
          </a:xfrm>
        </p:grpSpPr>
        <p:sp>
          <p:nvSpPr>
            <p:cNvPr id="202" name="TextBox 20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20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3" grpId="0" animBg="1"/>
      <p:bldP spid="104" grpId="0" animBg="1"/>
      <p:bldP spid="189" grpId="0"/>
      <p:bldP spid="190" grpId="0"/>
      <p:bldP spid="191" grpId="0"/>
      <p:bldP spid="1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明年工作计划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05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8" y="189439"/>
            <a:ext cx="7399182" cy="646331"/>
            <a:chOff x="360438" y="189434"/>
            <a:chExt cx="7399182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5040957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71298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In 20XX work plan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4752528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600" dirty="0">
                  <a:solidFill>
                    <a:srgbClr val="0070C0"/>
                  </a:solidFill>
                </a:rPr>
                <a:t>20XX</a:t>
              </a:r>
              <a:r>
                <a:rPr lang="zh-CN" altLang="zh-CN" sz="3600" dirty="0">
                  <a:solidFill>
                    <a:srgbClr val="0070C0"/>
                  </a:solidFill>
                </a:rPr>
                <a:t>年工作计划</a:t>
              </a:r>
              <a:r>
                <a:rPr lang="zh-CN" altLang="en-US" sz="3600" dirty="0">
                  <a:solidFill>
                    <a:srgbClr val="0070C0"/>
                  </a:solidFill>
                </a:rPr>
                <a:t>概</a:t>
              </a:r>
              <a:r>
                <a:rPr lang="zh-CN" altLang="zh-CN" sz="3600" dirty="0">
                  <a:solidFill>
                    <a:srgbClr val="0070C0"/>
                  </a:solidFill>
                </a:rPr>
                <a:t>述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782" y="1616343"/>
            <a:ext cx="6038853" cy="4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组合 37"/>
          <p:cNvGrpSpPr/>
          <p:nvPr/>
        </p:nvGrpSpPr>
        <p:grpSpPr>
          <a:xfrm>
            <a:off x="8257830" y="1817182"/>
            <a:ext cx="2620431" cy="1109350"/>
            <a:chOff x="8641357" y="2133650"/>
            <a:chExt cx="2620431" cy="1109350"/>
          </a:xfrm>
        </p:grpSpPr>
        <p:sp>
          <p:nvSpPr>
            <p:cNvPr id="39" name="TextBox 3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257830" y="3041318"/>
            <a:ext cx="2620431" cy="1109350"/>
            <a:chOff x="8641357" y="2133650"/>
            <a:chExt cx="2620431" cy="1109350"/>
          </a:xfrm>
        </p:grpSpPr>
        <p:sp>
          <p:nvSpPr>
            <p:cNvPr id="43" name="TextBox 42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257830" y="4293890"/>
            <a:ext cx="2620431" cy="1109350"/>
            <a:chOff x="8641357" y="2133650"/>
            <a:chExt cx="2620431" cy="1109350"/>
          </a:xfrm>
        </p:grpSpPr>
        <p:sp>
          <p:nvSpPr>
            <p:cNvPr id="47" name="TextBox 46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4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有限元研究介绍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1320196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01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6988" y="189439"/>
            <a:ext cx="6247054" cy="646331"/>
            <a:chOff x="360438" y="189434"/>
            <a:chExt cx="6247054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19170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annual sales target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70755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zh-CN" sz="3600" dirty="0">
                  <a:solidFill>
                    <a:srgbClr val="0070C0"/>
                  </a:solidFill>
                </a:rPr>
                <a:t>年度销售目标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1963281" y="4435805"/>
            <a:ext cx="1686034" cy="987618"/>
            <a:chOff x="8641357" y="2133650"/>
            <a:chExt cx="1686034" cy="987618"/>
          </a:xfrm>
        </p:grpSpPr>
        <p:sp>
          <p:nvSpPr>
            <p:cNvPr id="62" name="TextBox 61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3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042569" y="1949838"/>
            <a:ext cx="1686034" cy="987618"/>
            <a:chOff x="8641357" y="2133650"/>
            <a:chExt cx="1686034" cy="987618"/>
          </a:xfrm>
        </p:grpSpPr>
        <p:sp>
          <p:nvSpPr>
            <p:cNvPr id="66" name="TextBox 65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67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271430" y="1895980"/>
            <a:ext cx="1686034" cy="987618"/>
            <a:chOff x="8641357" y="2133650"/>
            <a:chExt cx="1686034" cy="987618"/>
          </a:xfrm>
        </p:grpSpPr>
        <p:sp>
          <p:nvSpPr>
            <p:cNvPr id="74" name="TextBox 73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7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 flipH="1" flipV="1">
            <a:off x="3384587" y="3671245"/>
            <a:ext cx="1019960" cy="286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H="1">
            <a:off x="5449077" y="3528967"/>
            <a:ext cx="900848" cy="2854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7701449" y="3528970"/>
            <a:ext cx="642806" cy="26086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六边形 24"/>
          <p:cNvSpPr/>
          <p:nvPr/>
        </p:nvSpPr>
        <p:spPr>
          <a:xfrm>
            <a:off x="1777111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3" name="组合 2"/>
          <p:cNvGrpSpPr/>
          <p:nvPr/>
        </p:nvGrpSpPr>
        <p:grpSpPr>
          <a:xfrm>
            <a:off x="1944428" y="2822768"/>
            <a:ext cx="1719686" cy="934673"/>
            <a:chOff x="1607877" y="2822764"/>
            <a:chExt cx="1719686" cy="934673"/>
          </a:xfrm>
        </p:grpSpPr>
        <p:sp>
          <p:nvSpPr>
            <p:cNvPr id="51" name="文本框 33"/>
            <p:cNvSpPr txBox="1"/>
            <p:nvPr/>
          </p:nvSpPr>
          <p:spPr>
            <a:xfrm>
              <a:off x="1607877" y="2822764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1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4" name="文本框 33"/>
            <p:cNvSpPr txBox="1"/>
            <p:nvPr/>
          </p:nvSpPr>
          <p:spPr>
            <a:xfrm>
              <a:off x="1895909" y="3264994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1-3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" name="六边形 20"/>
          <p:cNvSpPr/>
          <p:nvPr/>
        </p:nvSpPr>
        <p:spPr>
          <a:xfrm>
            <a:off x="3834402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" name="组合 3"/>
          <p:cNvGrpSpPr/>
          <p:nvPr/>
        </p:nvGrpSpPr>
        <p:grpSpPr>
          <a:xfrm>
            <a:off x="4008918" y="3671249"/>
            <a:ext cx="1719686" cy="934673"/>
            <a:chOff x="3672367" y="3671245"/>
            <a:chExt cx="1719686" cy="934673"/>
          </a:xfrm>
        </p:grpSpPr>
        <p:sp>
          <p:nvSpPr>
            <p:cNvPr id="55" name="文本框 33"/>
            <p:cNvSpPr txBox="1"/>
            <p:nvPr/>
          </p:nvSpPr>
          <p:spPr>
            <a:xfrm>
              <a:off x="3672367" y="3671245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2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6" name="文本框 33"/>
            <p:cNvSpPr txBox="1"/>
            <p:nvPr/>
          </p:nvSpPr>
          <p:spPr>
            <a:xfrm>
              <a:off x="3960399" y="4113475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4-6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六边形 21"/>
          <p:cNvSpPr/>
          <p:nvPr/>
        </p:nvSpPr>
        <p:spPr>
          <a:xfrm>
            <a:off x="5919591" y="244364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6" name="组合 5"/>
          <p:cNvGrpSpPr/>
          <p:nvPr/>
        </p:nvGrpSpPr>
        <p:grpSpPr>
          <a:xfrm>
            <a:off x="6094670" y="2840520"/>
            <a:ext cx="1719686" cy="934673"/>
            <a:chOff x="5758119" y="2840516"/>
            <a:chExt cx="1719686" cy="934673"/>
          </a:xfrm>
        </p:grpSpPr>
        <p:sp>
          <p:nvSpPr>
            <p:cNvPr id="57" name="文本框 33"/>
            <p:cNvSpPr txBox="1"/>
            <p:nvPr/>
          </p:nvSpPr>
          <p:spPr>
            <a:xfrm>
              <a:off x="5758119" y="2840516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3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58" name="文本框 33"/>
            <p:cNvSpPr txBox="1"/>
            <p:nvPr/>
          </p:nvSpPr>
          <p:spPr>
            <a:xfrm>
              <a:off x="6046151" y="3282746"/>
              <a:ext cx="115212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7-9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231438" y="4530407"/>
            <a:ext cx="1686034" cy="987618"/>
            <a:chOff x="8641357" y="2133650"/>
            <a:chExt cx="1686034" cy="987618"/>
          </a:xfrm>
        </p:grpSpPr>
        <p:sp>
          <p:nvSpPr>
            <p:cNvPr id="70" name="TextBox 69"/>
            <p:cNvSpPr txBox="1"/>
            <p:nvPr/>
          </p:nvSpPr>
          <p:spPr>
            <a:xfrm>
              <a:off x="8697503" y="2515974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7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六边形 23"/>
          <p:cNvSpPr/>
          <p:nvPr/>
        </p:nvSpPr>
        <p:spPr>
          <a:xfrm>
            <a:off x="7999458" y="3268888"/>
            <a:ext cx="1914557" cy="1650480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7" name="组合 6"/>
          <p:cNvGrpSpPr/>
          <p:nvPr/>
        </p:nvGrpSpPr>
        <p:grpSpPr>
          <a:xfrm>
            <a:off x="8194326" y="3711377"/>
            <a:ext cx="1719686" cy="934673"/>
            <a:chOff x="7857775" y="3711373"/>
            <a:chExt cx="1719686" cy="934673"/>
          </a:xfrm>
        </p:grpSpPr>
        <p:sp>
          <p:nvSpPr>
            <p:cNvPr id="59" name="文本框 33"/>
            <p:cNvSpPr txBox="1"/>
            <p:nvPr/>
          </p:nvSpPr>
          <p:spPr>
            <a:xfrm>
              <a:off x="7857775" y="3711373"/>
              <a:ext cx="17196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66CC"/>
                  </a:solidFill>
                </a:rPr>
                <a:t>第</a:t>
              </a:r>
              <a:r>
                <a:rPr lang="en-US" altLang="zh-CN" dirty="0">
                  <a:solidFill>
                    <a:srgbClr val="0066CC"/>
                  </a:solidFill>
                </a:rPr>
                <a:t>4</a:t>
              </a:r>
              <a:r>
                <a:rPr lang="zh-CN" altLang="en-US" dirty="0">
                  <a:solidFill>
                    <a:srgbClr val="0066CC"/>
                  </a:solidFill>
                </a:rPr>
                <a:t>季度</a:t>
              </a:r>
              <a:endParaRPr lang="zh-CN" altLang="zh-CN" dirty="0">
                <a:solidFill>
                  <a:srgbClr val="0066CC"/>
                </a:solidFill>
              </a:endParaRPr>
            </a:p>
          </p:txBody>
        </p:sp>
        <p:sp>
          <p:nvSpPr>
            <p:cNvPr id="60" name="文本框 33"/>
            <p:cNvSpPr txBox="1"/>
            <p:nvPr/>
          </p:nvSpPr>
          <p:spPr>
            <a:xfrm>
              <a:off x="7922007" y="4153603"/>
              <a:ext cx="1576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10-12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月</a:t>
              </a:r>
              <a:endParaRPr lang="zh-CN" altLang="zh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96992" y="189439"/>
            <a:ext cx="5904655" cy="646331"/>
            <a:chOff x="360438" y="189434"/>
            <a:chExt cx="5904655" cy="64633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388882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19170" y="367358"/>
              <a:ext cx="1945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The target implementation steps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3707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目标实现目标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 flipH="1">
            <a:off x="3384587" y="3651043"/>
            <a:ext cx="10199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5221644" y="1975023"/>
            <a:ext cx="2412030" cy="174280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5221644" y="3151657"/>
            <a:ext cx="2604136" cy="5233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5221644" y="3675011"/>
            <a:ext cx="2604136" cy="6249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5180774" y="3675010"/>
            <a:ext cx="2452903" cy="166505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24"/>
          <p:cNvGrpSpPr/>
          <p:nvPr/>
        </p:nvGrpSpPr>
        <p:grpSpPr bwMode="auto">
          <a:xfrm>
            <a:off x="7465743" y="1269558"/>
            <a:ext cx="1121993" cy="1122903"/>
            <a:chOff x="2848131" y="1860029"/>
            <a:chExt cx="3807502" cy="3807502"/>
          </a:xfrm>
        </p:grpSpPr>
        <p:sp>
          <p:nvSpPr>
            <p:cNvPr id="45" name="椭圆 44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7" name="组合 24"/>
          <p:cNvGrpSpPr/>
          <p:nvPr/>
        </p:nvGrpSpPr>
        <p:grpSpPr bwMode="auto">
          <a:xfrm>
            <a:off x="7465743" y="2493694"/>
            <a:ext cx="1121993" cy="1122903"/>
            <a:chOff x="2848131" y="1860029"/>
            <a:chExt cx="3807502" cy="3807502"/>
          </a:xfrm>
        </p:grpSpPr>
        <p:sp>
          <p:nvSpPr>
            <p:cNvPr id="48" name="椭圆 4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0" name="组合 24"/>
          <p:cNvGrpSpPr/>
          <p:nvPr/>
        </p:nvGrpSpPr>
        <p:grpSpPr bwMode="auto">
          <a:xfrm>
            <a:off x="7465743" y="3717830"/>
            <a:ext cx="1121993" cy="1122903"/>
            <a:chOff x="2848131" y="1860029"/>
            <a:chExt cx="3807502" cy="3807502"/>
          </a:xfrm>
        </p:grpSpPr>
        <p:sp>
          <p:nvSpPr>
            <p:cNvPr id="52" name="椭圆 5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77" name="组合 24"/>
          <p:cNvGrpSpPr/>
          <p:nvPr/>
        </p:nvGrpSpPr>
        <p:grpSpPr bwMode="auto">
          <a:xfrm>
            <a:off x="7465743" y="4941966"/>
            <a:ext cx="1121993" cy="1122903"/>
            <a:chOff x="2848131" y="1860029"/>
            <a:chExt cx="3807502" cy="3807502"/>
          </a:xfrm>
        </p:grpSpPr>
        <p:sp>
          <p:nvSpPr>
            <p:cNvPr id="78" name="椭圆 77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8" name="组合 24"/>
          <p:cNvGrpSpPr/>
          <p:nvPr/>
        </p:nvGrpSpPr>
        <p:grpSpPr bwMode="auto">
          <a:xfrm>
            <a:off x="1544365" y="2541884"/>
            <a:ext cx="2121668" cy="2123389"/>
            <a:chOff x="2848131" y="1860029"/>
            <a:chExt cx="3807502" cy="3807502"/>
          </a:xfrm>
        </p:grpSpPr>
        <p:sp>
          <p:nvSpPr>
            <p:cNvPr id="39" name="椭圆 38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1" name="组合 24"/>
          <p:cNvGrpSpPr/>
          <p:nvPr/>
        </p:nvGrpSpPr>
        <p:grpSpPr bwMode="auto">
          <a:xfrm>
            <a:off x="4119935" y="2602552"/>
            <a:ext cx="2121668" cy="2123389"/>
            <a:chOff x="2848131" y="1860029"/>
            <a:chExt cx="3807502" cy="3807502"/>
          </a:xfrm>
        </p:grpSpPr>
        <p:sp>
          <p:nvSpPr>
            <p:cNvPr id="42" name="椭圆 41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937682" y="1968815"/>
              <a:ext cx="3628400" cy="36285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85" name="文本框 33"/>
          <p:cNvSpPr txBox="1"/>
          <p:nvPr/>
        </p:nvSpPr>
        <p:spPr>
          <a:xfrm>
            <a:off x="1953930" y="3069757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</a:rPr>
              <a:t>初步</a:t>
            </a:r>
            <a:endParaRPr lang="en-US" altLang="zh-CN" sz="3600" dirty="0">
              <a:solidFill>
                <a:srgbClr val="0066CC"/>
              </a:solidFill>
            </a:endParaRPr>
          </a:p>
          <a:p>
            <a:r>
              <a:rPr lang="zh-CN" altLang="en-US" sz="3600" dirty="0">
                <a:solidFill>
                  <a:srgbClr val="0066CC"/>
                </a:solidFill>
              </a:rPr>
              <a:t>目标</a:t>
            </a:r>
            <a:endParaRPr lang="zh-CN" altLang="zh-CN" sz="3600" dirty="0">
              <a:solidFill>
                <a:srgbClr val="0066CC"/>
              </a:solidFill>
            </a:endParaRPr>
          </a:p>
        </p:txBody>
      </p:sp>
      <p:sp>
        <p:nvSpPr>
          <p:cNvPr id="86" name="文本框 33"/>
          <p:cNvSpPr txBox="1"/>
          <p:nvPr/>
        </p:nvSpPr>
        <p:spPr>
          <a:xfrm>
            <a:off x="4570374" y="3069757"/>
            <a:ext cx="130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66CC"/>
                </a:solidFill>
              </a:rPr>
              <a:t>最终目标</a:t>
            </a:r>
            <a:endParaRPr lang="zh-CN" altLang="zh-CN" sz="3600" dirty="0">
              <a:solidFill>
                <a:srgbClr val="0066CC"/>
              </a:solidFill>
            </a:endParaRPr>
          </a:p>
        </p:txBody>
      </p:sp>
      <p:sp>
        <p:nvSpPr>
          <p:cNvPr id="87" name="文本框 29"/>
          <p:cNvSpPr txBox="1">
            <a:spLocks noChangeArrowheads="1"/>
          </p:cNvSpPr>
          <p:nvPr/>
        </p:nvSpPr>
        <p:spPr bwMode="auto">
          <a:xfrm>
            <a:off x="7633675" y="1497771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01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88" name="文本框 29"/>
          <p:cNvSpPr txBox="1">
            <a:spLocks noChangeArrowheads="1"/>
          </p:cNvSpPr>
          <p:nvPr/>
        </p:nvSpPr>
        <p:spPr bwMode="auto">
          <a:xfrm>
            <a:off x="7633675" y="2721908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02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89" name="文本框 29"/>
          <p:cNvSpPr txBox="1">
            <a:spLocks noChangeArrowheads="1"/>
          </p:cNvSpPr>
          <p:nvPr/>
        </p:nvSpPr>
        <p:spPr bwMode="auto">
          <a:xfrm>
            <a:off x="7633675" y="3946044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03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90" name="文本框 29"/>
          <p:cNvSpPr txBox="1">
            <a:spLocks noChangeArrowheads="1"/>
          </p:cNvSpPr>
          <p:nvPr/>
        </p:nvSpPr>
        <p:spPr bwMode="auto">
          <a:xfrm>
            <a:off x="7633675" y="5170180"/>
            <a:ext cx="7873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66CC"/>
                </a:solidFill>
              </a:rPr>
              <a:t>04</a:t>
            </a:r>
            <a:endParaRPr lang="zh-CN" altLang="en-US" dirty="0">
              <a:solidFill>
                <a:srgbClr val="0066C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05099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365826" y="4912732"/>
            <a:ext cx="16298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  <a:p>
            <a:pPr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点击此处添加内容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8876049" y="1404834"/>
            <a:ext cx="1686034" cy="872832"/>
            <a:chOff x="8641357" y="2133650"/>
            <a:chExt cx="1686034" cy="872833"/>
          </a:xfrm>
        </p:grpSpPr>
        <p:sp>
          <p:nvSpPr>
            <p:cNvPr id="97" name="TextBox 96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8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8876049" y="2618725"/>
            <a:ext cx="1686034" cy="872832"/>
            <a:chOff x="8641357" y="2133650"/>
            <a:chExt cx="1686034" cy="872833"/>
          </a:xfrm>
        </p:grpSpPr>
        <p:sp>
          <p:nvSpPr>
            <p:cNvPr id="101" name="TextBox 100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876049" y="3889346"/>
            <a:ext cx="1686034" cy="872832"/>
            <a:chOff x="8641357" y="2133650"/>
            <a:chExt cx="1686034" cy="872833"/>
          </a:xfrm>
        </p:grpSpPr>
        <p:sp>
          <p:nvSpPr>
            <p:cNvPr id="110" name="TextBox 109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1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876049" y="5072526"/>
            <a:ext cx="1686034" cy="872832"/>
            <a:chOff x="8641357" y="2133650"/>
            <a:chExt cx="1686034" cy="872833"/>
          </a:xfrm>
        </p:grpSpPr>
        <p:sp>
          <p:nvSpPr>
            <p:cNvPr id="114" name="TextBox 113"/>
            <p:cNvSpPr txBox="1"/>
            <p:nvPr/>
          </p:nvSpPr>
          <p:spPr>
            <a:xfrm>
              <a:off x="8697503" y="2401188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15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14182" y="2133650"/>
              <a:ext cx="139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输入小标题</a:t>
              </a:r>
              <a:endPara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2" grpId="0"/>
      <p:bldP spid="9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Team building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团队建设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200054" y="1989634"/>
            <a:ext cx="2158489" cy="2160240"/>
            <a:chOff x="863501" y="1989634"/>
            <a:chExt cx="2158489" cy="2160240"/>
          </a:xfrm>
        </p:grpSpPr>
        <p:grpSp>
          <p:nvGrpSpPr>
            <p:cNvPr id="38" name="组合 24"/>
            <p:cNvGrpSpPr/>
            <p:nvPr/>
          </p:nvGrpSpPr>
          <p:grpSpPr bwMode="auto">
            <a:xfrm>
              <a:off x="863501" y="1989634"/>
              <a:ext cx="2158489" cy="2160240"/>
              <a:chOff x="2848131" y="1860029"/>
              <a:chExt cx="3807502" cy="380750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1063352" y="2216612"/>
              <a:ext cx="1728192" cy="172819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93334" y="1989634"/>
            <a:ext cx="2158489" cy="2160240"/>
            <a:chOff x="3456781" y="1989634"/>
            <a:chExt cx="2158489" cy="2160240"/>
          </a:xfrm>
        </p:grpSpPr>
        <p:grpSp>
          <p:nvGrpSpPr>
            <p:cNvPr id="41" name="组合 24"/>
            <p:cNvGrpSpPr/>
            <p:nvPr/>
          </p:nvGrpSpPr>
          <p:grpSpPr bwMode="auto">
            <a:xfrm>
              <a:off x="3456781" y="1989634"/>
              <a:ext cx="2158489" cy="2160240"/>
              <a:chOff x="2848131" y="1860029"/>
              <a:chExt cx="3807502" cy="380750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>
              <a:off x="3672805" y="2216612"/>
              <a:ext cx="1728192" cy="17281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87373" y="1989634"/>
            <a:ext cx="2158489" cy="2160240"/>
            <a:chOff x="6050820" y="1989634"/>
            <a:chExt cx="2158489" cy="2160240"/>
          </a:xfrm>
        </p:grpSpPr>
        <p:grpSp>
          <p:nvGrpSpPr>
            <p:cNvPr id="44" name="组合 24"/>
            <p:cNvGrpSpPr/>
            <p:nvPr/>
          </p:nvGrpSpPr>
          <p:grpSpPr bwMode="auto">
            <a:xfrm>
              <a:off x="6050820" y="1989634"/>
              <a:ext cx="2158489" cy="2160240"/>
              <a:chOff x="2848131" y="1860029"/>
              <a:chExt cx="3807502" cy="380750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53" name="椭圆 52"/>
            <p:cNvSpPr/>
            <p:nvPr/>
          </p:nvSpPr>
          <p:spPr>
            <a:xfrm>
              <a:off x="6265968" y="2216612"/>
              <a:ext cx="1728192" cy="172819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979661" y="1989634"/>
            <a:ext cx="2158489" cy="2160240"/>
            <a:chOff x="8643108" y="1989634"/>
            <a:chExt cx="2158489" cy="2160240"/>
          </a:xfrm>
        </p:grpSpPr>
        <p:grpSp>
          <p:nvGrpSpPr>
            <p:cNvPr id="47" name="组合 24"/>
            <p:cNvGrpSpPr/>
            <p:nvPr/>
          </p:nvGrpSpPr>
          <p:grpSpPr bwMode="auto">
            <a:xfrm>
              <a:off x="8643108" y="1989634"/>
              <a:ext cx="2158489" cy="2160240"/>
              <a:chOff x="2848131" y="1860029"/>
              <a:chExt cx="3807502" cy="380750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937682" y="1968815"/>
                <a:ext cx="3628400" cy="36285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80" name="椭圆 79"/>
            <p:cNvSpPr/>
            <p:nvPr/>
          </p:nvSpPr>
          <p:spPr>
            <a:xfrm>
              <a:off x="8857381" y="2216612"/>
              <a:ext cx="1728192" cy="172819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61236" y="4581921"/>
            <a:ext cx="1928043" cy="1008112"/>
            <a:chOff x="1024682" y="4581922"/>
            <a:chExt cx="1928043" cy="1008113"/>
          </a:xfrm>
        </p:grpSpPr>
        <p:sp>
          <p:nvSpPr>
            <p:cNvPr id="3" name="TextBox 2"/>
            <p:cNvSpPr txBox="1"/>
            <p:nvPr/>
          </p:nvSpPr>
          <p:spPr>
            <a:xfrm>
              <a:off x="1024682" y="4581922"/>
              <a:ext cx="1928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人力资源经理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80517" y="4984740"/>
              <a:ext cx="1629888" cy="605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132963" y="4541850"/>
            <a:ext cx="1820611" cy="1048182"/>
            <a:chOff x="3796410" y="4541852"/>
            <a:chExt cx="1820611" cy="1048182"/>
          </a:xfrm>
        </p:grpSpPr>
        <p:sp>
          <p:nvSpPr>
            <p:cNvPr id="84" name="TextBox 83"/>
            <p:cNvSpPr txBox="1"/>
            <p:nvPr/>
          </p:nvSpPr>
          <p:spPr>
            <a:xfrm>
              <a:off x="3796410" y="4541852"/>
              <a:ext cx="1820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市场营销主管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43117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33842" y="4541850"/>
            <a:ext cx="1640010" cy="1048182"/>
            <a:chOff x="6497291" y="4541852"/>
            <a:chExt cx="1640010" cy="1048182"/>
          </a:xfrm>
        </p:grpSpPr>
        <p:sp>
          <p:nvSpPr>
            <p:cNvPr id="85" name="TextBox 84"/>
            <p:cNvSpPr txBox="1"/>
            <p:nvPr/>
          </p:nvSpPr>
          <p:spPr>
            <a:xfrm>
              <a:off x="6497291" y="4541852"/>
              <a:ext cx="1496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首席架构师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07413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09955" y="4541850"/>
            <a:ext cx="1629888" cy="1048182"/>
            <a:chOff x="9073405" y="4541852"/>
            <a:chExt cx="1629888" cy="1048182"/>
          </a:xfrm>
        </p:grpSpPr>
        <p:sp>
          <p:nvSpPr>
            <p:cNvPr id="86" name="TextBox 85"/>
            <p:cNvSpPr txBox="1"/>
            <p:nvPr/>
          </p:nvSpPr>
          <p:spPr>
            <a:xfrm>
              <a:off x="9233594" y="4541852"/>
              <a:ext cx="1351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>
                      <a:lumMod val="50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财务总监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073405" y="4984740"/>
              <a:ext cx="162988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2808709" y="368645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68749" y="405458"/>
              <a:ext cx="228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200" dirty="0">
                  <a:solidFill>
                    <a:srgbClr val="0070C0"/>
                  </a:solidFill>
                </a:rPr>
                <a:t>Team strength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8" y="189434"/>
              <a:ext cx="273630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团队力量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201043" y="3933850"/>
            <a:ext cx="1152128" cy="11521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5" name="组合 4"/>
          <p:cNvGrpSpPr/>
          <p:nvPr/>
        </p:nvGrpSpPr>
        <p:grpSpPr>
          <a:xfrm>
            <a:off x="2569195" y="2421683"/>
            <a:ext cx="3528392" cy="3528392"/>
            <a:chOff x="2232645" y="2421682"/>
            <a:chExt cx="3528392" cy="3528392"/>
          </a:xfrm>
        </p:grpSpPr>
        <p:sp>
          <p:nvSpPr>
            <p:cNvPr id="77" name="椭圆 76"/>
            <p:cNvSpPr/>
            <p:nvPr/>
          </p:nvSpPr>
          <p:spPr>
            <a:xfrm>
              <a:off x="2232645" y="2421682"/>
              <a:ext cx="3528392" cy="352839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20677" y="2709714"/>
              <a:ext cx="2952328" cy="2952328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椭圆 77"/>
          <p:cNvSpPr/>
          <p:nvPr/>
        </p:nvSpPr>
        <p:spPr>
          <a:xfrm>
            <a:off x="1705103" y="1528014"/>
            <a:ext cx="1773771" cy="177377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83" name="组合 82"/>
          <p:cNvGrpSpPr/>
          <p:nvPr/>
        </p:nvGrpSpPr>
        <p:grpSpPr>
          <a:xfrm>
            <a:off x="7915360" y="1842384"/>
            <a:ext cx="2620431" cy="1109350"/>
            <a:chOff x="8641357" y="2133650"/>
            <a:chExt cx="2620431" cy="1109350"/>
          </a:xfrm>
        </p:grpSpPr>
        <p:sp>
          <p:nvSpPr>
            <p:cNvPr id="91" name="TextBox 90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2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915360" y="3066520"/>
            <a:ext cx="2620431" cy="1109350"/>
            <a:chOff x="8641357" y="2133650"/>
            <a:chExt cx="2620431" cy="1109350"/>
          </a:xfrm>
        </p:grpSpPr>
        <p:sp>
          <p:nvSpPr>
            <p:cNvPr id="95" name="TextBox 94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96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915360" y="4463108"/>
            <a:ext cx="2620431" cy="1109350"/>
            <a:chOff x="8641357" y="2133650"/>
            <a:chExt cx="2620431" cy="1109350"/>
          </a:xfrm>
        </p:grpSpPr>
        <p:sp>
          <p:nvSpPr>
            <p:cNvPr id="99" name="TextBox 98"/>
            <p:cNvSpPr txBox="1"/>
            <p:nvPr/>
          </p:nvSpPr>
          <p:spPr>
            <a:xfrm>
              <a:off x="8785373" y="2637706"/>
              <a:ext cx="21339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点击此处添加内容</a:t>
              </a:r>
            </a:p>
          </p:txBody>
        </p:sp>
        <p:sp>
          <p:nvSpPr>
            <p:cNvPr id="100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784483" y="2133650"/>
              <a:ext cx="2477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>
            <a:off x="5809555" y="5375484"/>
            <a:ext cx="720080" cy="7200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8" grpId="0" animBg="1"/>
      <p:bldP spid="10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96992" y="189439"/>
            <a:ext cx="5096633" cy="646331"/>
            <a:chOff x="360438" y="189434"/>
            <a:chExt cx="5096633" cy="646332"/>
          </a:xfrm>
        </p:grpSpPr>
        <p:grpSp>
          <p:nvGrpSpPr>
            <p:cNvPr id="6" name="组合 5"/>
            <p:cNvGrpSpPr/>
            <p:nvPr/>
          </p:nvGrpSpPr>
          <p:grpSpPr>
            <a:xfrm>
              <a:off x="2808709" y="368645"/>
              <a:ext cx="2648362" cy="360040"/>
              <a:chOff x="2808709" y="368645"/>
              <a:chExt cx="2648362" cy="360040"/>
            </a:xfrm>
          </p:grpSpPr>
          <p:sp>
            <p:nvSpPr>
              <p:cNvPr id="35" name="Freeform 514"/>
              <p:cNvSpPr>
                <a:spLocks noEditPoints="1"/>
              </p:cNvSpPr>
              <p:nvPr/>
            </p:nvSpPr>
            <p:spPr bwMode="auto">
              <a:xfrm>
                <a:off x="2808709" y="368645"/>
                <a:ext cx="358333" cy="360040"/>
              </a:xfrm>
              <a:custGeom>
                <a:avLst/>
                <a:gdLst>
                  <a:gd name="T0" fmla="*/ 144 w 288"/>
                  <a:gd name="T1" fmla="*/ 0 h 289"/>
                  <a:gd name="T2" fmla="*/ 0 w 288"/>
                  <a:gd name="T3" fmla="*/ 145 h 289"/>
                  <a:gd name="T4" fmla="*/ 144 w 288"/>
                  <a:gd name="T5" fmla="*/ 289 h 289"/>
                  <a:gd name="T6" fmla="*/ 288 w 288"/>
                  <a:gd name="T7" fmla="*/ 145 h 289"/>
                  <a:gd name="T8" fmla="*/ 144 w 288"/>
                  <a:gd name="T9" fmla="*/ 0 h 289"/>
                  <a:gd name="T10" fmla="*/ 208 w 288"/>
                  <a:gd name="T11" fmla="*/ 148 h 289"/>
                  <a:gd name="T12" fmla="*/ 117 w 288"/>
                  <a:gd name="T13" fmla="*/ 239 h 289"/>
                  <a:gd name="T14" fmla="*/ 114 w 288"/>
                  <a:gd name="T15" fmla="*/ 240 h 289"/>
                  <a:gd name="T16" fmla="*/ 111 w 288"/>
                  <a:gd name="T17" fmla="*/ 239 h 289"/>
                  <a:gd name="T18" fmla="*/ 111 w 288"/>
                  <a:gd name="T19" fmla="*/ 239 h 289"/>
                  <a:gd name="T20" fmla="*/ 110 w 288"/>
                  <a:gd name="T21" fmla="*/ 236 h 289"/>
                  <a:gd name="T22" fmla="*/ 110 w 288"/>
                  <a:gd name="T23" fmla="*/ 192 h 289"/>
                  <a:gd name="T24" fmla="*/ 111 w 288"/>
                  <a:gd name="T25" fmla="*/ 189 h 289"/>
                  <a:gd name="T26" fmla="*/ 155 w 288"/>
                  <a:gd name="T27" fmla="*/ 145 h 289"/>
                  <a:gd name="T28" fmla="*/ 111 w 288"/>
                  <a:gd name="T29" fmla="*/ 101 h 289"/>
                  <a:gd name="T30" fmla="*/ 110 w 288"/>
                  <a:gd name="T31" fmla="*/ 98 h 289"/>
                  <a:gd name="T32" fmla="*/ 110 w 288"/>
                  <a:gd name="T33" fmla="*/ 54 h 289"/>
                  <a:gd name="T34" fmla="*/ 111 w 288"/>
                  <a:gd name="T35" fmla="*/ 51 h 289"/>
                  <a:gd name="T36" fmla="*/ 111 w 288"/>
                  <a:gd name="T37" fmla="*/ 51 h 289"/>
                  <a:gd name="T38" fmla="*/ 117 w 288"/>
                  <a:gd name="T39" fmla="*/ 51 h 289"/>
                  <a:gd name="T40" fmla="*/ 208 w 288"/>
                  <a:gd name="T41" fmla="*/ 142 h 289"/>
                  <a:gd name="T42" fmla="*/ 209 w 288"/>
                  <a:gd name="T43" fmla="*/ 145 h 289"/>
                  <a:gd name="T44" fmla="*/ 208 w 288"/>
                  <a:gd name="T45" fmla="*/ 1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9">
                    <a:moveTo>
                      <a:pt x="144" y="0"/>
                    </a:moveTo>
                    <a:cubicBezTo>
                      <a:pt x="64" y="0"/>
                      <a:pt x="0" y="65"/>
                      <a:pt x="0" y="145"/>
                    </a:cubicBezTo>
                    <a:cubicBezTo>
                      <a:pt x="0" y="224"/>
                      <a:pt x="64" y="289"/>
                      <a:pt x="144" y="289"/>
                    </a:cubicBezTo>
                    <a:cubicBezTo>
                      <a:pt x="224" y="289"/>
                      <a:pt x="288" y="224"/>
                      <a:pt x="288" y="145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08" y="148"/>
                    </a:move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5" y="240"/>
                      <a:pt x="114" y="240"/>
                    </a:cubicBezTo>
                    <a:cubicBezTo>
                      <a:pt x="113" y="240"/>
                      <a:pt x="112" y="240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0" y="238"/>
                      <a:pt x="110" y="237"/>
                      <a:pt x="110" y="236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10" y="191"/>
                      <a:pt x="110" y="190"/>
                      <a:pt x="111" y="189"/>
                    </a:cubicBezTo>
                    <a:cubicBezTo>
                      <a:pt x="155" y="145"/>
                      <a:pt x="155" y="145"/>
                      <a:pt x="155" y="145"/>
                    </a:cubicBezTo>
                    <a:cubicBezTo>
                      <a:pt x="111" y="101"/>
                      <a:pt x="111" y="101"/>
                      <a:pt x="111" y="101"/>
                    </a:cubicBezTo>
                    <a:cubicBezTo>
                      <a:pt x="110" y="100"/>
                      <a:pt x="110" y="99"/>
                      <a:pt x="110" y="98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2"/>
                      <a:pt x="111" y="51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13" y="49"/>
                      <a:pt x="115" y="49"/>
                      <a:pt x="117" y="51"/>
                    </a:cubicBezTo>
                    <a:cubicBezTo>
                      <a:pt x="208" y="142"/>
                      <a:pt x="208" y="142"/>
                      <a:pt x="208" y="142"/>
                    </a:cubicBezTo>
                    <a:cubicBezTo>
                      <a:pt x="209" y="143"/>
                      <a:pt x="209" y="144"/>
                      <a:pt x="209" y="145"/>
                    </a:cubicBezTo>
                    <a:cubicBezTo>
                      <a:pt x="209" y="146"/>
                      <a:pt x="209" y="147"/>
                      <a:pt x="208" y="14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168749" y="405458"/>
                <a:ext cx="2288322" cy="27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200" dirty="0">
                    <a:solidFill>
                      <a:srgbClr val="0070C0"/>
                    </a:solidFill>
                  </a:rPr>
                  <a:t>Looking to the future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0438" y="189434"/>
              <a:ext cx="2627437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3600" dirty="0">
                  <a:solidFill>
                    <a:srgbClr val="0070C0"/>
                  </a:solidFill>
                </a:rPr>
                <a:t>展望未来</a:t>
              </a:r>
              <a:endParaRPr lang="zh-CN" altLang="zh-CN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3361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537750" y="1842383"/>
            <a:ext cx="2620431" cy="400110"/>
            <a:chOff x="8641357" y="2133650"/>
            <a:chExt cx="2620431" cy="400111"/>
          </a:xfrm>
        </p:grpSpPr>
        <p:sp>
          <p:nvSpPr>
            <p:cNvPr id="54" name="Freeform 512"/>
            <p:cNvSpPr/>
            <p:nvPr/>
          </p:nvSpPr>
          <p:spPr bwMode="auto">
            <a:xfrm>
              <a:off x="8641357" y="2228252"/>
              <a:ext cx="118487" cy="234738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784483" y="2133650"/>
              <a:ext cx="2477305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点击输入小标题</a:t>
              </a:r>
              <a:endPara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685251" y="2277670"/>
            <a:ext cx="34563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必须清醒地看到前进中的困难与挑战，正视自身存在的差距与不足，以更加坚定的信念、更加饱满的热情、更加务实的作风、更加强大的合力，共同谱写公司发展的新篇章，为集团公司油气主业发展提供强有力的金融服务与支持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152" y="1486682"/>
            <a:ext cx="6766958" cy="44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组合 410"/>
          <p:cNvGrpSpPr/>
          <p:nvPr/>
        </p:nvGrpSpPr>
        <p:grpSpPr>
          <a:xfrm>
            <a:off x="7244367" y="1954165"/>
            <a:ext cx="2940325" cy="2954117"/>
            <a:chOff x="6128821" y="1388791"/>
            <a:chExt cx="4182529" cy="4202150"/>
          </a:xfrm>
        </p:grpSpPr>
        <p:sp>
          <p:nvSpPr>
            <p:cNvPr id="419" name="Freeform 5"/>
            <p:cNvSpPr/>
            <p:nvPr/>
          </p:nvSpPr>
          <p:spPr bwMode="auto">
            <a:xfrm rot="10800000">
              <a:off x="6128821" y="2486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7" name="Freeform 5"/>
            <p:cNvSpPr/>
            <p:nvPr/>
          </p:nvSpPr>
          <p:spPr bwMode="auto">
            <a:xfrm rot="10800000">
              <a:off x="8047812" y="1388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5" name="Freeform 5"/>
            <p:cNvSpPr/>
            <p:nvPr/>
          </p:nvSpPr>
          <p:spPr bwMode="auto">
            <a:xfrm rot="10800000">
              <a:off x="8047812" y="3584786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sp>
        <p:nvSpPr>
          <p:cNvPr id="421" name="Freeform 5"/>
          <p:cNvSpPr/>
          <p:nvPr/>
        </p:nvSpPr>
        <p:spPr bwMode="auto">
          <a:xfrm rot="10800000">
            <a:off x="7731152" y="1751506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2" name="Freeform 5"/>
          <p:cNvSpPr/>
          <p:nvPr/>
        </p:nvSpPr>
        <p:spPr bwMode="auto">
          <a:xfrm rot="10800000">
            <a:off x="7731152" y="4269844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3" name="Freeform 5"/>
          <p:cNvSpPr/>
          <p:nvPr/>
        </p:nvSpPr>
        <p:spPr bwMode="auto">
          <a:xfrm rot="10800000">
            <a:off x="9919526" y="3012713"/>
            <a:ext cx="949002" cy="84109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795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424" name="直接连接符 423"/>
          <p:cNvCxnSpPr/>
          <p:nvPr/>
        </p:nvCxnSpPr>
        <p:spPr>
          <a:xfrm>
            <a:off x="10863943" y="3431223"/>
            <a:ext cx="1188244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/>
        </p:nvCxnSpPr>
        <p:spPr>
          <a:xfrm flipV="1">
            <a:off x="6955437" y="5111885"/>
            <a:ext cx="1008937" cy="174753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连接符 425"/>
          <p:cNvCxnSpPr/>
          <p:nvPr/>
        </p:nvCxnSpPr>
        <p:spPr>
          <a:xfrm>
            <a:off x="6798609" y="-251869"/>
            <a:ext cx="1165761" cy="2019159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组合 433"/>
          <p:cNvGrpSpPr/>
          <p:nvPr/>
        </p:nvGrpSpPr>
        <p:grpSpPr>
          <a:xfrm>
            <a:off x="8059703" y="2042916"/>
            <a:ext cx="303617" cy="258274"/>
            <a:chOff x="6339462" y="3747511"/>
            <a:chExt cx="907547" cy="772010"/>
          </a:xfrm>
          <a:solidFill>
            <a:schemeClr val="accent1"/>
          </a:solidFill>
        </p:grpSpPr>
        <p:sp>
          <p:nvSpPr>
            <p:cNvPr id="435" name="Rectangle 130"/>
            <p:cNvSpPr>
              <a:spLocks noChangeArrowheads="1"/>
            </p:cNvSpPr>
            <p:nvPr/>
          </p:nvSpPr>
          <p:spPr bwMode="auto">
            <a:xfrm>
              <a:off x="6339462" y="4489161"/>
              <a:ext cx="881523" cy="303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6" name="Freeform 131"/>
            <p:cNvSpPr/>
            <p:nvPr/>
          </p:nvSpPr>
          <p:spPr bwMode="auto">
            <a:xfrm>
              <a:off x="6398014" y="4350373"/>
              <a:ext cx="123608" cy="114934"/>
            </a:xfrm>
            <a:custGeom>
              <a:avLst/>
              <a:gdLst>
                <a:gd name="T0" fmla="*/ 43 w 48"/>
                <a:gd name="T1" fmla="*/ 45 h 45"/>
                <a:gd name="T2" fmla="*/ 48 w 48"/>
                <a:gd name="T3" fmla="*/ 39 h 45"/>
                <a:gd name="T4" fmla="*/ 48 w 48"/>
                <a:gd name="T5" fmla="*/ 0 h 45"/>
                <a:gd name="T6" fmla="*/ 0 w 48"/>
                <a:gd name="T7" fmla="*/ 8 h 45"/>
                <a:gd name="T8" fmla="*/ 0 w 48"/>
                <a:gd name="T9" fmla="*/ 39 h 45"/>
                <a:gd name="T10" fmla="*/ 6 w 48"/>
                <a:gd name="T11" fmla="*/ 45 h 45"/>
                <a:gd name="T12" fmla="*/ 43 w 48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3" y="45"/>
                  </a:moveTo>
                  <a:cubicBezTo>
                    <a:pt x="46" y="45"/>
                    <a:pt x="48" y="42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9" y="5"/>
                    <a:pt x="12" y="7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3" y="45"/>
                    <a:pt x="6" y="45"/>
                  </a:cubicBezTo>
                  <a:lnTo>
                    <a:pt x="43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7" name="Freeform 132"/>
            <p:cNvSpPr/>
            <p:nvPr/>
          </p:nvSpPr>
          <p:spPr bwMode="auto">
            <a:xfrm>
              <a:off x="6557403" y="4299411"/>
              <a:ext cx="122524" cy="165896"/>
            </a:xfrm>
            <a:custGeom>
              <a:avLst/>
              <a:gdLst>
                <a:gd name="T0" fmla="*/ 43 w 48"/>
                <a:gd name="T1" fmla="*/ 65 h 65"/>
                <a:gd name="T2" fmla="*/ 48 w 48"/>
                <a:gd name="T3" fmla="*/ 59 h 65"/>
                <a:gd name="T4" fmla="*/ 48 w 48"/>
                <a:gd name="T5" fmla="*/ 0 h 65"/>
                <a:gd name="T6" fmla="*/ 44 w 48"/>
                <a:gd name="T7" fmla="*/ 2 h 65"/>
                <a:gd name="T8" fmla="*/ 0 w 48"/>
                <a:gd name="T9" fmla="*/ 16 h 65"/>
                <a:gd name="T10" fmla="*/ 0 w 48"/>
                <a:gd name="T11" fmla="*/ 59 h 65"/>
                <a:gd name="T12" fmla="*/ 6 w 48"/>
                <a:gd name="T13" fmla="*/ 65 h 65"/>
                <a:gd name="T14" fmla="*/ 43 w 48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43" y="65"/>
                  </a:moveTo>
                  <a:cubicBezTo>
                    <a:pt x="46" y="65"/>
                    <a:pt x="48" y="62"/>
                    <a:pt x="48" y="5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1"/>
                    <a:pt x="46" y="1"/>
                    <a:pt x="44" y="2"/>
                  </a:cubicBezTo>
                  <a:cubicBezTo>
                    <a:pt x="29" y="8"/>
                    <a:pt x="14" y="13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3" y="65"/>
                    <a:pt x="6" y="65"/>
                  </a:cubicBezTo>
                  <a:lnTo>
                    <a:pt x="4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8" name="Freeform 133"/>
            <p:cNvSpPr/>
            <p:nvPr/>
          </p:nvSpPr>
          <p:spPr bwMode="auto">
            <a:xfrm>
              <a:off x="6715709" y="4219174"/>
              <a:ext cx="123608" cy="246133"/>
            </a:xfrm>
            <a:custGeom>
              <a:avLst/>
              <a:gdLst>
                <a:gd name="T0" fmla="*/ 43 w 48"/>
                <a:gd name="T1" fmla="*/ 96 h 96"/>
                <a:gd name="T2" fmla="*/ 48 w 48"/>
                <a:gd name="T3" fmla="*/ 90 h 96"/>
                <a:gd name="T4" fmla="*/ 48 w 48"/>
                <a:gd name="T5" fmla="*/ 0 h 96"/>
                <a:gd name="T6" fmla="*/ 0 w 48"/>
                <a:gd name="T7" fmla="*/ 25 h 96"/>
                <a:gd name="T8" fmla="*/ 0 w 48"/>
                <a:gd name="T9" fmla="*/ 90 h 96"/>
                <a:gd name="T10" fmla="*/ 6 w 48"/>
                <a:gd name="T11" fmla="*/ 96 h 96"/>
                <a:gd name="T12" fmla="*/ 43 w 4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43" y="96"/>
                  </a:moveTo>
                  <a:cubicBezTo>
                    <a:pt x="46" y="96"/>
                    <a:pt x="48" y="93"/>
                    <a:pt x="48" y="9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10"/>
                    <a:pt x="17" y="18"/>
                    <a:pt x="0" y="2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3" y="96"/>
                    <a:pt x="6" y="96"/>
                  </a:cubicBezTo>
                  <a:lnTo>
                    <a:pt x="4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39" name="Freeform 134"/>
            <p:cNvSpPr/>
            <p:nvPr/>
          </p:nvSpPr>
          <p:spPr bwMode="auto">
            <a:xfrm>
              <a:off x="6875099" y="4100987"/>
              <a:ext cx="123608" cy="364319"/>
            </a:xfrm>
            <a:custGeom>
              <a:avLst/>
              <a:gdLst>
                <a:gd name="T0" fmla="*/ 43 w 48"/>
                <a:gd name="T1" fmla="*/ 142 h 142"/>
                <a:gd name="T2" fmla="*/ 48 w 48"/>
                <a:gd name="T3" fmla="*/ 136 h 142"/>
                <a:gd name="T4" fmla="*/ 48 w 48"/>
                <a:gd name="T5" fmla="*/ 0 h 142"/>
                <a:gd name="T6" fmla="*/ 32 w 48"/>
                <a:gd name="T7" fmla="*/ 14 h 142"/>
                <a:gd name="T8" fmla="*/ 0 w 48"/>
                <a:gd name="T9" fmla="*/ 37 h 142"/>
                <a:gd name="T10" fmla="*/ 0 w 48"/>
                <a:gd name="T11" fmla="*/ 136 h 142"/>
                <a:gd name="T12" fmla="*/ 6 w 48"/>
                <a:gd name="T13" fmla="*/ 142 h 142"/>
                <a:gd name="T14" fmla="*/ 43 w 48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2">
                  <a:moveTo>
                    <a:pt x="43" y="142"/>
                  </a:moveTo>
                  <a:cubicBezTo>
                    <a:pt x="46" y="142"/>
                    <a:pt x="48" y="139"/>
                    <a:pt x="48" y="1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5"/>
                    <a:pt x="37" y="10"/>
                    <a:pt x="32" y="14"/>
                  </a:cubicBezTo>
                  <a:cubicBezTo>
                    <a:pt x="21" y="23"/>
                    <a:pt x="11" y="30"/>
                    <a:pt x="0" y="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2"/>
                    <a:pt x="6" y="142"/>
                  </a:cubicBezTo>
                  <a:lnTo>
                    <a:pt x="43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0" name="Freeform 135"/>
            <p:cNvSpPr/>
            <p:nvPr/>
          </p:nvSpPr>
          <p:spPr bwMode="auto">
            <a:xfrm>
              <a:off x="7034488" y="3927502"/>
              <a:ext cx="122524" cy="537805"/>
            </a:xfrm>
            <a:custGeom>
              <a:avLst/>
              <a:gdLst>
                <a:gd name="T0" fmla="*/ 43 w 48"/>
                <a:gd name="T1" fmla="*/ 210 h 210"/>
                <a:gd name="T2" fmla="*/ 48 w 48"/>
                <a:gd name="T3" fmla="*/ 204 h 210"/>
                <a:gd name="T4" fmla="*/ 48 w 48"/>
                <a:gd name="T5" fmla="*/ 0 h 210"/>
                <a:gd name="T6" fmla="*/ 0 w 48"/>
                <a:gd name="T7" fmla="*/ 56 h 210"/>
                <a:gd name="T8" fmla="*/ 0 w 48"/>
                <a:gd name="T9" fmla="*/ 204 h 210"/>
                <a:gd name="T10" fmla="*/ 6 w 48"/>
                <a:gd name="T11" fmla="*/ 210 h 210"/>
                <a:gd name="T12" fmla="*/ 43 w 48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10">
                  <a:moveTo>
                    <a:pt x="43" y="210"/>
                  </a:moveTo>
                  <a:cubicBezTo>
                    <a:pt x="46" y="210"/>
                    <a:pt x="48" y="207"/>
                    <a:pt x="48" y="20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20"/>
                    <a:pt x="17" y="39"/>
                    <a:pt x="0" y="5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7"/>
                    <a:pt x="3" y="210"/>
                    <a:pt x="6" y="210"/>
                  </a:cubicBezTo>
                  <a:lnTo>
                    <a:pt x="43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1" name="Freeform 136"/>
            <p:cNvSpPr/>
            <p:nvPr/>
          </p:nvSpPr>
          <p:spPr bwMode="auto">
            <a:xfrm>
              <a:off x="6343800" y="3747511"/>
              <a:ext cx="903209" cy="587682"/>
            </a:xfrm>
            <a:custGeom>
              <a:avLst/>
              <a:gdLst>
                <a:gd name="T0" fmla="*/ 350 w 352"/>
                <a:gd name="T1" fmla="*/ 58 h 229"/>
                <a:gd name="T2" fmla="*/ 335 w 352"/>
                <a:gd name="T3" fmla="*/ 8 h 229"/>
                <a:gd name="T4" fmla="*/ 322 w 352"/>
                <a:gd name="T5" fmla="*/ 2 h 229"/>
                <a:gd name="T6" fmla="*/ 273 w 352"/>
                <a:gd name="T7" fmla="*/ 17 h 229"/>
                <a:gd name="T8" fmla="*/ 266 w 352"/>
                <a:gd name="T9" fmla="*/ 30 h 229"/>
                <a:gd name="T10" fmla="*/ 279 w 352"/>
                <a:gd name="T11" fmla="*/ 36 h 229"/>
                <a:gd name="T12" fmla="*/ 304 w 352"/>
                <a:gd name="T13" fmla="*/ 29 h 229"/>
                <a:gd name="T14" fmla="*/ 219 w 352"/>
                <a:gd name="T15" fmla="*/ 121 h 229"/>
                <a:gd name="T16" fmla="*/ 71 w 352"/>
                <a:gd name="T17" fmla="*/ 194 h 229"/>
                <a:gd name="T18" fmla="*/ 0 w 352"/>
                <a:gd name="T19" fmla="*/ 205 h 229"/>
                <a:gd name="T20" fmla="*/ 0 w 352"/>
                <a:gd name="T21" fmla="*/ 205 h 229"/>
                <a:gd name="T22" fmla="*/ 0 w 352"/>
                <a:gd name="T23" fmla="*/ 229 h 229"/>
                <a:gd name="T24" fmla="*/ 0 w 352"/>
                <a:gd name="T25" fmla="*/ 229 h 229"/>
                <a:gd name="T26" fmla="*/ 125 w 352"/>
                <a:gd name="T27" fmla="*/ 202 h 229"/>
                <a:gd name="T28" fmla="*/ 234 w 352"/>
                <a:gd name="T29" fmla="*/ 139 h 229"/>
                <a:gd name="T30" fmla="*/ 324 w 352"/>
                <a:gd name="T31" fmla="*/ 41 h 229"/>
                <a:gd name="T32" fmla="*/ 331 w 352"/>
                <a:gd name="T33" fmla="*/ 64 h 229"/>
                <a:gd name="T34" fmla="*/ 344 w 352"/>
                <a:gd name="T35" fmla="*/ 70 h 229"/>
                <a:gd name="T36" fmla="*/ 350 w 352"/>
                <a:gd name="T37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229">
                  <a:moveTo>
                    <a:pt x="350" y="58"/>
                  </a:moveTo>
                  <a:cubicBezTo>
                    <a:pt x="335" y="8"/>
                    <a:pt x="335" y="8"/>
                    <a:pt x="335" y="8"/>
                  </a:cubicBezTo>
                  <a:cubicBezTo>
                    <a:pt x="333" y="3"/>
                    <a:pt x="327" y="0"/>
                    <a:pt x="322" y="2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68" y="19"/>
                    <a:pt x="265" y="25"/>
                    <a:pt x="266" y="30"/>
                  </a:cubicBezTo>
                  <a:cubicBezTo>
                    <a:pt x="268" y="35"/>
                    <a:pt x="274" y="38"/>
                    <a:pt x="279" y="36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278" y="67"/>
                    <a:pt x="249" y="97"/>
                    <a:pt x="219" y="121"/>
                  </a:cubicBezTo>
                  <a:cubicBezTo>
                    <a:pt x="166" y="163"/>
                    <a:pt x="112" y="184"/>
                    <a:pt x="71" y="194"/>
                  </a:cubicBezTo>
                  <a:cubicBezTo>
                    <a:pt x="29" y="205"/>
                    <a:pt x="1" y="205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3" y="229"/>
                    <a:pt x="56" y="229"/>
                    <a:pt x="125" y="202"/>
                  </a:cubicBezTo>
                  <a:cubicBezTo>
                    <a:pt x="159" y="189"/>
                    <a:pt x="197" y="169"/>
                    <a:pt x="234" y="139"/>
                  </a:cubicBezTo>
                  <a:cubicBezTo>
                    <a:pt x="265" y="114"/>
                    <a:pt x="296" y="82"/>
                    <a:pt x="324" y="41"/>
                  </a:cubicBezTo>
                  <a:cubicBezTo>
                    <a:pt x="331" y="64"/>
                    <a:pt x="331" y="64"/>
                    <a:pt x="331" y="64"/>
                  </a:cubicBezTo>
                  <a:cubicBezTo>
                    <a:pt x="333" y="69"/>
                    <a:pt x="339" y="72"/>
                    <a:pt x="344" y="70"/>
                  </a:cubicBezTo>
                  <a:cubicBezTo>
                    <a:pt x="349" y="69"/>
                    <a:pt x="352" y="63"/>
                    <a:pt x="35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2" name="Freeform 137"/>
            <p:cNvSpPr/>
            <p:nvPr/>
          </p:nvSpPr>
          <p:spPr bwMode="auto">
            <a:xfrm>
              <a:off x="6375243" y="3837506"/>
              <a:ext cx="217941" cy="353477"/>
            </a:xfrm>
            <a:custGeom>
              <a:avLst/>
              <a:gdLst>
                <a:gd name="T0" fmla="*/ 57 w 85"/>
                <a:gd name="T1" fmla="*/ 104 h 138"/>
                <a:gd name="T2" fmla="*/ 45 w 85"/>
                <a:gd name="T3" fmla="*/ 108 h 138"/>
                <a:gd name="T4" fmla="*/ 30 w 85"/>
                <a:gd name="T5" fmla="*/ 105 h 138"/>
                <a:gd name="T6" fmla="*/ 20 w 85"/>
                <a:gd name="T7" fmla="*/ 100 h 138"/>
                <a:gd name="T8" fmla="*/ 19 w 85"/>
                <a:gd name="T9" fmla="*/ 98 h 138"/>
                <a:gd name="T10" fmla="*/ 19 w 85"/>
                <a:gd name="T11" fmla="*/ 98 h 138"/>
                <a:gd name="T12" fmla="*/ 19 w 85"/>
                <a:gd name="T13" fmla="*/ 98 h 138"/>
                <a:gd name="T14" fmla="*/ 19 w 85"/>
                <a:gd name="T15" fmla="*/ 97 h 138"/>
                <a:gd name="T16" fmla="*/ 13 w 85"/>
                <a:gd name="T17" fmla="*/ 94 h 138"/>
                <a:gd name="T18" fmla="*/ 3 w 85"/>
                <a:gd name="T19" fmla="*/ 101 h 138"/>
                <a:gd name="T20" fmla="*/ 3 w 85"/>
                <a:gd name="T21" fmla="*/ 109 h 138"/>
                <a:gd name="T22" fmla="*/ 33 w 85"/>
                <a:gd name="T23" fmla="*/ 125 h 138"/>
                <a:gd name="T24" fmla="*/ 33 w 85"/>
                <a:gd name="T25" fmla="*/ 135 h 138"/>
                <a:gd name="T26" fmla="*/ 36 w 85"/>
                <a:gd name="T27" fmla="*/ 138 h 138"/>
                <a:gd name="T28" fmla="*/ 46 w 85"/>
                <a:gd name="T29" fmla="*/ 138 h 138"/>
                <a:gd name="T30" fmla="*/ 49 w 85"/>
                <a:gd name="T31" fmla="*/ 135 h 138"/>
                <a:gd name="T32" fmla="*/ 49 w 85"/>
                <a:gd name="T33" fmla="*/ 126 h 138"/>
                <a:gd name="T34" fmla="*/ 72 w 85"/>
                <a:gd name="T35" fmla="*/ 118 h 138"/>
                <a:gd name="T36" fmla="*/ 81 w 85"/>
                <a:gd name="T37" fmla="*/ 86 h 138"/>
                <a:gd name="T38" fmla="*/ 49 w 85"/>
                <a:gd name="T39" fmla="*/ 62 h 138"/>
                <a:gd name="T40" fmla="*/ 47 w 85"/>
                <a:gd name="T41" fmla="*/ 61 h 138"/>
                <a:gd name="T42" fmla="*/ 35 w 85"/>
                <a:gd name="T43" fmla="*/ 56 h 138"/>
                <a:gd name="T44" fmla="*/ 34 w 85"/>
                <a:gd name="T45" fmla="*/ 56 h 138"/>
                <a:gd name="T46" fmla="*/ 25 w 85"/>
                <a:gd name="T47" fmla="*/ 49 h 138"/>
                <a:gd name="T48" fmla="*/ 27 w 85"/>
                <a:gd name="T49" fmla="*/ 36 h 138"/>
                <a:gd name="T50" fmla="*/ 41 w 85"/>
                <a:gd name="T51" fmla="*/ 31 h 138"/>
                <a:gd name="T52" fmla="*/ 51 w 85"/>
                <a:gd name="T53" fmla="*/ 32 h 138"/>
                <a:gd name="T54" fmla="*/ 61 w 85"/>
                <a:gd name="T55" fmla="*/ 39 h 138"/>
                <a:gd name="T56" fmla="*/ 62 w 85"/>
                <a:gd name="T57" fmla="*/ 40 h 138"/>
                <a:gd name="T58" fmla="*/ 62 w 85"/>
                <a:gd name="T59" fmla="*/ 40 h 138"/>
                <a:gd name="T60" fmla="*/ 62 w 85"/>
                <a:gd name="T61" fmla="*/ 41 h 138"/>
                <a:gd name="T62" fmla="*/ 68 w 85"/>
                <a:gd name="T63" fmla="*/ 44 h 138"/>
                <a:gd name="T64" fmla="*/ 78 w 85"/>
                <a:gd name="T65" fmla="*/ 38 h 138"/>
                <a:gd name="T66" fmla="*/ 78 w 85"/>
                <a:gd name="T67" fmla="*/ 29 h 138"/>
                <a:gd name="T68" fmla="*/ 56 w 85"/>
                <a:gd name="T69" fmla="*/ 14 h 138"/>
                <a:gd name="T70" fmla="*/ 49 w 85"/>
                <a:gd name="T71" fmla="*/ 13 h 138"/>
                <a:gd name="T72" fmla="*/ 49 w 85"/>
                <a:gd name="T73" fmla="*/ 3 h 138"/>
                <a:gd name="T74" fmla="*/ 46 w 85"/>
                <a:gd name="T75" fmla="*/ 0 h 138"/>
                <a:gd name="T76" fmla="*/ 36 w 85"/>
                <a:gd name="T77" fmla="*/ 0 h 138"/>
                <a:gd name="T78" fmla="*/ 33 w 85"/>
                <a:gd name="T79" fmla="*/ 3 h 138"/>
                <a:gd name="T80" fmla="*/ 33 w 85"/>
                <a:gd name="T81" fmla="*/ 13 h 138"/>
                <a:gd name="T82" fmla="*/ 12 w 85"/>
                <a:gd name="T83" fmla="*/ 24 h 138"/>
                <a:gd name="T84" fmla="*/ 5 w 85"/>
                <a:gd name="T85" fmla="*/ 56 h 138"/>
                <a:gd name="T86" fmla="*/ 17 w 85"/>
                <a:gd name="T87" fmla="*/ 68 h 138"/>
                <a:gd name="T88" fmla="*/ 47 w 85"/>
                <a:gd name="T89" fmla="*/ 83 h 138"/>
                <a:gd name="T90" fmla="*/ 51 w 85"/>
                <a:gd name="T91" fmla="*/ 85 h 138"/>
                <a:gd name="T92" fmla="*/ 59 w 85"/>
                <a:gd name="T93" fmla="*/ 92 h 138"/>
                <a:gd name="T94" fmla="*/ 57 w 85"/>
                <a:gd name="T95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" h="138">
                  <a:moveTo>
                    <a:pt x="57" y="104"/>
                  </a:moveTo>
                  <a:cubicBezTo>
                    <a:pt x="54" y="107"/>
                    <a:pt x="50" y="108"/>
                    <a:pt x="45" y="108"/>
                  </a:cubicBezTo>
                  <a:cubicBezTo>
                    <a:pt x="40" y="108"/>
                    <a:pt x="35" y="107"/>
                    <a:pt x="30" y="105"/>
                  </a:cubicBezTo>
                  <a:cubicBezTo>
                    <a:pt x="27" y="104"/>
                    <a:pt x="23" y="102"/>
                    <a:pt x="20" y="100"/>
                  </a:cubicBezTo>
                  <a:cubicBezTo>
                    <a:pt x="20" y="99"/>
                    <a:pt x="20" y="99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7" y="95"/>
                    <a:pt x="15" y="94"/>
                    <a:pt x="13" y="94"/>
                  </a:cubicBezTo>
                  <a:cubicBezTo>
                    <a:pt x="9" y="94"/>
                    <a:pt x="5" y="97"/>
                    <a:pt x="3" y="101"/>
                  </a:cubicBezTo>
                  <a:cubicBezTo>
                    <a:pt x="1" y="104"/>
                    <a:pt x="1" y="107"/>
                    <a:pt x="3" y="109"/>
                  </a:cubicBezTo>
                  <a:cubicBezTo>
                    <a:pt x="8" y="118"/>
                    <a:pt x="21" y="123"/>
                    <a:pt x="33" y="12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7"/>
                    <a:pt x="35" y="138"/>
                    <a:pt x="36" y="138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47" y="138"/>
                    <a:pt x="49" y="137"/>
                    <a:pt x="49" y="135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9" y="125"/>
                    <a:pt x="67" y="122"/>
                    <a:pt x="72" y="118"/>
                  </a:cubicBezTo>
                  <a:cubicBezTo>
                    <a:pt x="81" y="109"/>
                    <a:pt x="85" y="97"/>
                    <a:pt x="81" y="86"/>
                  </a:cubicBezTo>
                  <a:cubicBezTo>
                    <a:pt x="77" y="74"/>
                    <a:pt x="61" y="67"/>
                    <a:pt x="49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59"/>
                    <a:pt x="37" y="57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0" y="54"/>
                    <a:pt x="27" y="52"/>
                    <a:pt x="25" y="49"/>
                  </a:cubicBezTo>
                  <a:cubicBezTo>
                    <a:pt x="23" y="45"/>
                    <a:pt x="23" y="39"/>
                    <a:pt x="27" y="36"/>
                  </a:cubicBezTo>
                  <a:cubicBezTo>
                    <a:pt x="32" y="32"/>
                    <a:pt x="37" y="31"/>
                    <a:pt x="41" y="31"/>
                  </a:cubicBezTo>
                  <a:cubicBezTo>
                    <a:pt x="44" y="31"/>
                    <a:pt x="48" y="31"/>
                    <a:pt x="51" y="32"/>
                  </a:cubicBezTo>
                  <a:cubicBezTo>
                    <a:pt x="54" y="33"/>
                    <a:pt x="58" y="36"/>
                    <a:pt x="61" y="39"/>
                  </a:cubicBezTo>
                  <a:cubicBezTo>
                    <a:pt x="61" y="39"/>
                    <a:pt x="61" y="39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3"/>
                    <a:pt x="66" y="44"/>
                    <a:pt x="68" y="44"/>
                  </a:cubicBezTo>
                  <a:cubicBezTo>
                    <a:pt x="72" y="44"/>
                    <a:pt x="76" y="41"/>
                    <a:pt x="78" y="38"/>
                  </a:cubicBezTo>
                  <a:cubicBezTo>
                    <a:pt x="80" y="35"/>
                    <a:pt x="80" y="32"/>
                    <a:pt x="78" y="29"/>
                  </a:cubicBezTo>
                  <a:cubicBezTo>
                    <a:pt x="74" y="22"/>
                    <a:pt x="64" y="17"/>
                    <a:pt x="56" y="14"/>
                  </a:cubicBezTo>
                  <a:cubicBezTo>
                    <a:pt x="54" y="14"/>
                    <a:pt x="51" y="13"/>
                    <a:pt x="49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47" y="0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1"/>
                    <a:pt x="33" y="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5" y="15"/>
                    <a:pt x="17" y="18"/>
                    <a:pt x="12" y="24"/>
                  </a:cubicBezTo>
                  <a:cubicBezTo>
                    <a:pt x="3" y="32"/>
                    <a:pt x="0" y="45"/>
                    <a:pt x="5" y="56"/>
                  </a:cubicBezTo>
                  <a:cubicBezTo>
                    <a:pt x="8" y="62"/>
                    <a:pt x="12" y="66"/>
                    <a:pt x="17" y="68"/>
                  </a:cubicBezTo>
                  <a:cubicBezTo>
                    <a:pt x="20" y="70"/>
                    <a:pt x="38" y="79"/>
                    <a:pt x="47" y="83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5" y="87"/>
                    <a:pt x="58" y="89"/>
                    <a:pt x="59" y="92"/>
                  </a:cubicBezTo>
                  <a:cubicBezTo>
                    <a:pt x="61" y="96"/>
                    <a:pt x="60" y="102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43" name="组合 442"/>
          <p:cNvGrpSpPr/>
          <p:nvPr/>
        </p:nvGrpSpPr>
        <p:grpSpPr>
          <a:xfrm>
            <a:off x="8062201" y="4560896"/>
            <a:ext cx="300352" cy="258999"/>
            <a:chOff x="3548515" y="964154"/>
            <a:chExt cx="897787" cy="774179"/>
          </a:xfrm>
          <a:solidFill>
            <a:schemeClr val="accent2"/>
          </a:solidFill>
        </p:grpSpPr>
        <p:sp>
          <p:nvSpPr>
            <p:cNvPr id="444" name="Freeform 222"/>
            <p:cNvSpPr/>
            <p:nvPr/>
          </p:nvSpPr>
          <p:spPr bwMode="auto">
            <a:xfrm>
              <a:off x="3548515" y="964154"/>
              <a:ext cx="897787" cy="774179"/>
            </a:xfrm>
            <a:custGeom>
              <a:avLst/>
              <a:gdLst>
                <a:gd name="T0" fmla="*/ 28 w 828"/>
                <a:gd name="T1" fmla="*/ 686 h 714"/>
                <a:gd name="T2" fmla="*/ 28 w 828"/>
                <a:gd name="T3" fmla="*/ 605 h 714"/>
                <a:gd name="T4" fmla="*/ 66 w 828"/>
                <a:gd name="T5" fmla="*/ 605 h 714"/>
                <a:gd name="T6" fmla="*/ 66 w 828"/>
                <a:gd name="T7" fmla="*/ 577 h 714"/>
                <a:gd name="T8" fmla="*/ 28 w 828"/>
                <a:gd name="T9" fmla="*/ 577 h 714"/>
                <a:gd name="T10" fmla="*/ 28 w 828"/>
                <a:gd name="T11" fmla="*/ 435 h 714"/>
                <a:gd name="T12" fmla="*/ 66 w 828"/>
                <a:gd name="T13" fmla="*/ 435 h 714"/>
                <a:gd name="T14" fmla="*/ 66 w 828"/>
                <a:gd name="T15" fmla="*/ 407 h 714"/>
                <a:gd name="T16" fmla="*/ 28 w 828"/>
                <a:gd name="T17" fmla="*/ 407 h 714"/>
                <a:gd name="T18" fmla="*/ 28 w 828"/>
                <a:gd name="T19" fmla="*/ 265 h 714"/>
                <a:gd name="T20" fmla="*/ 66 w 828"/>
                <a:gd name="T21" fmla="*/ 265 h 714"/>
                <a:gd name="T22" fmla="*/ 66 w 828"/>
                <a:gd name="T23" fmla="*/ 236 h 714"/>
                <a:gd name="T24" fmla="*/ 28 w 828"/>
                <a:gd name="T25" fmla="*/ 236 h 714"/>
                <a:gd name="T26" fmla="*/ 28 w 828"/>
                <a:gd name="T27" fmla="*/ 94 h 714"/>
                <a:gd name="T28" fmla="*/ 66 w 828"/>
                <a:gd name="T29" fmla="*/ 94 h 714"/>
                <a:gd name="T30" fmla="*/ 66 w 828"/>
                <a:gd name="T31" fmla="*/ 66 h 714"/>
                <a:gd name="T32" fmla="*/ 28 w 828"/>
                <a:gd name="T33" fmla="*/ 66 h 714"/>
                <a:gd name="T34" fmla="*/ 28 w 828"/>
                <a:gd name="T35" fmla="*/ 0 h 714"/>
                <a:gd name="T36" fmla="*/ 0 w 828"/>
                <a:gd name="T37" fmla="*/ 0 h 714"/>
                <a:gd name="T38" fmla="*/ 0 w 828"/>
                <a:gd name="T39" fmla="*/ 714 h 714"/>
                <a:gd name="T40" fmla="*/ 828 w 828"/>
                <a:gd name="T41" fmla="*/ 714 h 714"/>
                <a:gd name="T42" fmla="*/ 828 w 828"/>
                <a:gd name="T43" fmla="*/ 686 h 714"/>
                <a:gd name="T44" fmla="*/ 28 w 828"/>
                <a:gd name="T45" fmla="*/ 686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8" h="714">
                  <a:moveTo>
                    <a:pt x="28" y="686"/>
                  </a:moveTo>
                  <a:lnTo>
                    <a:pt x="28" y="605"/>
                  </a:lnTo>
                  <a:lnTo>
                    <a:pt x="66" y="605"/>
                  </a:lnTo>
                  <a:lnTo>
                    <a:pt x="66" y="577"/>
                  </a:lnTo>
                  <a:lnTo>
                    <a:pt x="28" y="577"/>
                  </a:lnTo>
                  <a:lnTo>
                    <a:pt x="28" y="435"/>
                  </a:lnTo>
                  <a:lnTo>
                    <a:pt x="66" y="435"/>
                  </a:lnTo>
                  <a:lnTo>
                    <a:pt x="66" y="407"/>
                  </a:lnTo>
                  <a:lnTo>
                    <a:pt x="28" y="407"/>
                  </a:lnTo>
                  <a:lnTo>
                    <a:pt x="28" y="265"/>
                  </a:lnTo>
                  <a:lnTo>
                    <a:pt x="66" y="265"/>
                  </a:lnTo>
                  <a:lnTo>
                    <a:pt x="66" y="236"/>
                  </a:lnTo>
                  <a:lnTo>
                    <a:pt x="28" y="236"/>
                  </a:lnTo>
                  <a:lnTo>
                    <a:pt x="28" y="94"/>
                  </a:lnTo>
                  <a:lnTo>
                    <a:pt x="66" y="94"/>
                  </a:lnTo>
                  <a:lnTo>
                    <a:pt x="66" y="66"/>
                  </a:lnTo>
                  <a:lnTo>
                    <a:pt x="28" y="6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828" y="714"/>
                  </a:lnTo>
                  <a:lnTo>
                    <a:pt x="828" y="686"/>
                  </a:lnTo>
                  <a:lnTo>
                    <a:pt x="28" y="6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5" name="Freeform 223"/>
            <p:cNvSpPr/>
            <p:nvPr/>
          </p:nvSpPr>
          <p:spPr bwMode="auto">
            <a:xfrm>
              <a:off x="3681882" y="1381603"/>
              <a:ext cx="125777" cy="303599"/>
            </a:xfrm>
            <a:custGeom>
              <a:avLst/>
              <a:gdLst>
                <a:gd name="T0" fmla="*/ 6 w 49"/>
                <a:gd name="T1" fmla="*/ 118 h 118"/>
                <a:gd name="T2" fmla="*/ 43 w 49"/>
                <a:gd name="T3" fmla="*/ 118 h 118"/>
                <a:gd name="T4" fmla="*/ 49 w 49"/>
                <a:gd name="T5" fmla="*/ 112 h 118"/>
                <a:gd name="T6" fmla="*/ 49 w 49"/>
                <a:gd name="T7" fmla="*/ 6 h 118"/>
                <a:gd name="T8" fmla="*/ 43 w 49"/>
                <a:gd name="T9" fmla="*/ 0 h 118"/>
                <a:gd name="T10" fmla="*/ 6 w 49"/>
                <a:gd name="T11" fmla="*/ 0 h 118"/>
                <a:gd name="T12" fmla="*/ 0 w 49"/>
                <a:gd name="T13" fmla="*/ 6 h 118"/>
                <a:gd name="T14" fmla="*/ 0 w 49"/>
                <a:gd name="T15" fmla="*/ 112 h 118"/>
                <a:gd name="T16" fmla="*/ 6 w 49"/>
                <a:gd name="T1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18">
                  <a:moveTo>
                    <a:pt x="6" y="118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46" y="118"/>
                    <a:pt x="49" y="115"/>
                    <a:pt x="49" y="11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6" name="Freeform 224"/>
            <p:cNvSpPr/>
            <p:nvPr/>
          </p:nvSpPr>
          <p:spPr bwMode="auto">
            <a:xfrm>
              <a:off x="3879222" y="1274259"/>
              <a:ext cx="123608" cy="410944"/>
            </a:xfrm>
            <a:custGeom>
              <a:avLst/>
              <a:gdLst>
                <a:gd name="T0" fmla="*/ 5 w 48"/>
                <a:gd name="T1" fmla="*/ 160 h 160"/>
                <a:gd name="T2" fmla="*/ 43 w 48"/>
                <a:gd name="T3" fmla="*/ 160 h 160"/>
                <a:gd name="T4" fmla="*/ 48 w 48"/>
                <a:gd name="T5" fmla="*/ 154 h 160"/>
                <a:gd name="T6" fmla="*/ 48 w 48"/>
                <a:gd name="T7" fmla="*/ 6 h 160"/>
                <a:gd name="T8" fmla="*/ 43 w 48"/>
                <a:gd name="T9" fmla="*/ 0 h 160"/>
                <a:gd name="T10" fmla="*/ 5 w 48"/>
                <a:gd name="T11" fmla="*/ 0 h 160"/>
                <a:gd name="T12" fmla="*/ 0 w 48"/>
                <a:gd name="T13" fmla="*/ 6 h 160"/>
                <a:gd name="T14" fmla="*/ 0 w 48"/>
                <a:gd name="T15" fmla="*/ 154 h 160"/>
                <a:gd name="T16" fmla="*/ 5 w 4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0">
                  <a:moveTo>
                    <a:pt x="5" y="160"/>
                  </a:moveTo>
                  <a:cubicBezTo>
                    <a:pt x="43" y="160"/>
                    <a:pt x="43" y="160"/>
                    <a:pt x="43" y="160"/>
                  </a:cubicBezTo>
                  <a:cubicBezTo>
                    <a:pt x="46" y="160"/>
                    <a:pt x="48" y="157"/>
                    <a:pt x="48" y="154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2"/>
                    <a:pt x="46" y="0"/>
                    <a:pt x="4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60"/>
                    <a:pt x="5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7" name="Freeform 225"/>
            <p:cNvSpPr/>
            <p:nvPr/>
          </p:nvSpPr>
          <p:spPr bwMode="auto">
            <a:xfrm>
              <a:off x="4074393" y="1166915"/>
              <a:ext cx="125777" cy="518288"/>
            </a:xfrm>
            <a:custGeom>
              <a:avLst/>
              <a:gdLst>
                <a:gd name="T0" fmla="*/ 6 w 49"/>
                <a:gd name="T1" fmla="*/ 202 h 202"/>
                <a:gd name="T2" fmla="*/ 43 w 49"/>
                <a:gd name="T3" fmla="*/ 202 h 202"/>
                <a:gd name="T4" fmla="*/ 49 w 49"/>
                <a:gd name="T5" fmla="*/ 196 h 202"/>
                <a:gd name="T6" fmla="*/ 49 w 49"/>
                <a:gd name="T7" fmla="*/ 5 h 202"/>
                <a:gd name="T8" fmla="*/ 43 w 49"/>
                <a:gd name="T9" fmla="*/ 0 h 202"/>
                <a:gd name="T10" fmla="*/ 6 w 49"/>
                <a:gd name="T11" fmla="*/ 0 h 202"/>
                <a:gd name="T12" fmla="*/ 0 w 49"/>
                <a:gd name="T13" fmla="*/ 5 h 202"/>
                <a:gd name="T14" fmla="*/ 0 w 49"/>
                <a:gd name="T15" fmla="*/ 196 h 202"/>
                <a:gd name="T16" fmla="*/ 6 w 49"/>
                <a:gd name="T1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2">
                  <a:moveTo>
                    <a:pt x="6" y="202"/>
                  </a:moveTo>
                  <a:cubicBezTo>
                    <a:pt x="43" y="202"/>
                    <a:pt x="43" y="202"/>
                    <a:pt x="43" y="202"/>
                  </a:cubicBezTo>
                  <a:cubicBezTo>
                    <a:pt x="46" y="202"/>
                    <a:pt x="49" y="199"/>
                    <a:pt x="49" y="19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9"/>
                    <a:pt x="3" y="202"/>
                    <a:pt x="6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48" name="Freeform 226"/>
            <p:cNvSpPr/>
            <p:nvPr/>
          </p:nvSpPr>
          <p:spPr bwMode="auto">
            <a:xfrm>
              <a:off x="4271732" y="1058486"/>
              <a:ext cx="125777" cy="626716"/>
            </a:xfrm>
            <a:custGeom>
              <a:avLst/>
              <a:gdLst>
                <a:gd name="T0" fmla="*/ 6 w 49"/>
                <a:gd name="T1" fmla="*/ 244 h 244"/>
                <a:gd name="T2" fmla="*/ 43 w 49"/>
                <a:gd name="T3" fmla="*/ 244 h 244"/>
                <a:gd name="T4" fmla="*/ 49 w 49"/>
                <a:gd name="T5" fmla="*/ 238 h 244"/>
                <a:gd name="T6" fmla="*/ 49 w 49"/>
                <a:gd name="T7" fmla="*/ 5 h 244"/>
                <a:gd name="T8" fmla="*/ 43 w 49"/>
                <a:gd name="T9" fmla="*/ 0 h 244"/>
                <a:gd name="T10" fmla="*/ 6 w 49"/>
                <a:gd name="T11" fmla="*/ 0 h 244"/>
                <a:gd name="T12" fmla="*/ 0 w 49"/>
                <a:gd name="T13" fmla="*/ 5 h 244"/>
                <a:gd name="T14" fmla="*/ 0 w 49"/>
                <a:gd name="T15" fmla="*/ 238 h 244"/>
                <a:gd name="T16" fmla="*/ 6 w 49"/>
                <a:gd name="T1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4">
                  <a:moveTo>
                    <a:pt x="6" y="244"/>
                  </a:moveTo>
                  <a:cubicBezTo>
                    <a:pt x="43" y="244"/>
                    <a:pt x="43" y="244"/>
                    <a:pt x="43" y="244"/>
                  </a:cubicBezTo>
                  <a:cubicBezTo>
                    <a:pt x="46" y="244"/>
                    <a:pt x="49" y="241"/>
                    <a:pt x="49" y="23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4"/>
                    <a:pt x="6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10240844" y="3302449"/>
            <a:ext cx="300352" cy="257548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450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1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2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3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4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5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6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9242591" y="2489828"/>
            <a:ext cx="308697" cy="306365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458" name="Freeform 236"/>
            <p:cNvSpPr/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9" name="Freeform 237"/>
            <p:cNvSpPr/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7899503" y="3227429"/>
            <a:ext cx="347576" cy="398896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6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3" name="Freeform 304"/>
            <p:cNvSpPr/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4" name="Freeform 305"/>
            <p:cNvSpPr/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5" name="Freeform 306"/>
            <p:cNvSpPr/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6" name="Freeform 307"/>
            <p:cNvSpPr/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7" name="Freeform 308"/>
            <p:cNvSpPr/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8" name="Freeform 309"/>
            <p:cNvSpPr/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9" name="Freeform 310"/>
            <p:cNvSpPr/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0" name="Freeform 311"/>
            <p:cNvSpPr/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1" name="Freeform 312"/>
            <p:cNvSpPr/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2" name="Freeform 313"/>
            <p:cNvSpPr/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3" name="Freeform 314"/>
            <p:cNvSpPr/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4" name="Freeform 315"/>
            <p:cNvSpPr/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5" name="Freeform 316"/>
            <p:cNvSpPr/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209506" y="4037955"/>
            <a:ext cx="359098" cy="308908"/>
            <a:chOff x="3787022" y="1797643"/>
            <a:chExt cx="550817" cy="473832"/>
          </a:xfrm>
        </p:grpSpPr>
        <p:sp>
          <p:nvSpPr>
            <p:cNvPr id="47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sp>
        <p:nvSpPr>
          <p:cNvPr id="430" name="TextBox 42"/>
          <p:cNvSpPr txBox="1"/>
          <p:nvPr/>
        </p:nvSpPr>
        <p:spPr>
          <a:xfrm>
            <a:off x="944443" y="2945663"/>
            <a:ext cx="58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谢谢您的欣赏</a:t>
            </a:r>
          </a:p>
        </p:txBody>
      </p:sp>
      <p:sp>
        <p:nvSpPr>
          <p:cNvPr id="431" name="文本框 27"/>
          <p:cNvSpPr txBox="1"/>
          <p:nvPr/>
        </p:nvSpPr>
        <p:spPr>
          <a:xfrm>
            <a:off x="768995" y="3870476"/>
            <a:ext cx="605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造字工房典黑（非商用）常规体" pitchFamily="2" charset="-122"/>
                <a:ea typeface="造字工房典黑（非商用）常规体" pitchFamily="2" charset="-122"/>
              </a:rPr>
              <a:t>THANK YOU FOR WATCHING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sp>
        <p:nvSpPr>
          <p:cNvPr id="432" name="文本框 20"/>
          <p:cNvSpPr txBox="1"/>
          <p:nvPr/>
        </p:nvSpPr>
        <p:spPr>
          <a:xfrm>
            <a:off x="1826356" y="1869928"/>
            <a:ext cx="4998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0070C0"/>
                </a:solidFill>
                <a:latin typeface="ITC Avant Garde Std Md" panose="020B0602020202020204" pitchFamily="34" charset="0"/>
                <a:ea typeface="造字工房典黑（非商用）常规体" pitchFamily="2" charset="-122"/>
              </a:rPr>
              <a:t>2020</a:t>
            </a:r>
            <a:endParaRPr lang="zh-CN" altLang="en-US" sz="8000" dirty="0">
              <a:solidFill>
                <a:srgbClr val="0070C0"/>
              </a:solidFill>
              <a:latin typeface="ITC Avant Garde Std Md" panose="020B0602020202020204" pitchFamily="34" charset="0"/>
              <a:ea typeface="造字工房典黑（非商用）常规体" pitchFamily="2" charset="-122"/>
            </a:endParaRPr>
          </a:p>
        </p:txBody>
      </p:sp>
      <p:sp>
        <p:nvSpPr>
          <p:cNvPr id="433" name="TextBox 1"/>
          <p:cNvSpPr txBox="1"/>
          <p:nvPr/>
        </p:nvSpPr>
        <p:spPr>
          <a:xfrm>
            <a:off x="2282526" y="4332137"/>
            <a:ext cx="4542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年终总结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新年计划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述职报告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  <a:p>
            <a:pPr algn="r"/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68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/>
      <p:bldP spid="431" grpId="0"/>
      <p:bldP spid="432" grpId="0"/>
      <p:bldP spid="4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3212" y="2946941"/>
            <a:ext cx="597038" cy="65694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583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931" y="2950549"/>
            <a:ext cx="9362067" cy="6573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42" tIns="0" rIns="180042" bIns="0" anchor="ctr"/>
          <a:lstStyle/>
          <a:p>
            <a:pPr algn="ctr" defTabSz="914583">
              <a:defRPr/>
            </a:pPr>
            <a:r>
              <a:rPr lang="en-US" altLang="zh-CN" sz="280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1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7" y="2182598"/>
            <a:ext cx="9314432" cy="77545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583">
              <a:defRPr/>
            </a:pPr>
            <a:r>
              <a:rPr lang="zh-CN" altLang="en-US" sz="3201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1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4607" y="2178557"/>
            <a:ext cx="853899" cy="77949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583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2604" y="3921930"/>
            <a:ext cx="6908008" cy="169316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914583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583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583"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583"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18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36549" y="1105638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508"/>
          <p:cNvSpPr/>
          <p:nvPr/>
        </p:nvSpPr>
        <p:spPr bwMode="auto">
          <a:xfrm>
            <a:off x="6886493" y="1674863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886493" y="1674863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95100" y="117428"/>
            <a:ext cx="5731724" cy="792086"/>
            <a:chOff x="79100" y="549474"/>
            <a:chExt cx="2604418" cy="1266019"/>
          </a:xfrm>
        </p:grpSpPr>
        <p:sp>
          <p:nvSpPr>
            <p:cNvPr id="20" name="文本框 5"/>
            <p:cNvSpPr txBox="1"/>
            <p:nvPr/>
          </p:nvSpPr>
          <p:spPr>
            <a:xfrm>
              <a:off x="79100" y="549474"/>
              <a:ext cx="1715205" cy="93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有限元是什么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5416" y="1487347"/>
              <a:ext cx="2408102" cy="32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9" name="Freeform 514"/>
          <p:cNvSpPr>
            <a:spLocks noEditPoints="1"/>
          </p:cNvSpPr>
          <p:nvPr/>
        </p:nvSpPr>
        <p:spPr bwMode="auto">
          <a:xfrm>
            <a:off x="3434998" y="237190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F7621D7-6CBB-473C-92D7-99CBE3C4B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234961"/>
              </p:ext>
            </p:extLst>
          </p:nvPr>
        </p:nvGraphicFramePr>
        <p:xfrm>
          <a:off x="552972" y="1917626"/>
          <a:ext cx="11305652" cy="2088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6C47350-D3D4-4760-9D4D-D2348F434676}"/>
              </a:ext>
            </a:extLst>
          </p:cNvPr>
          <p:cNvSpPr/>
          <p:nvPr/>
        </p:nvSpPr>
        <p:spPr>
          <a:xfrm>
            <a:off x="859654" y="3770578"/>
            <a:ext cx="20882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傅里叶变换</a:t>
            </a:r>
            <a:endParaRPr lang="en-US" altLang="zh-CN" dirty="0"/>
          </a:p>
          <a:p>
            <a:pPr algn="ctr"/>
            <a:r>
              <a:rPr lang="zh-CN" altLang="en-US" dirty="0"/>
              <a:t>拉普拉斯变换</a:t>
            </a:r>
            <a:endParaRPr lang="en-US" altLang="zh-CN" dirty="0"/>
          </a:p>
          <a:p>
            <a:pPr algn="ctr"/>
            <a:r>
              <a:rPr lang="zh-CN" altLang="en-US" dirty="0"/>
              <a:t>代数方程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05BFDD-1532-43A9-A220-9CE4CBB04A2E}"/>
              </a:ext>
            </a:extLst>
          </p:cNvPr>
          <p:cNvSpPr/>
          <p:nvPr/>
        </p:nvSpPr>
        <p:spPr>
          <a:xfrm>
            <a:off x="3619767" y="3753828"/>
            <a:ext cx="20882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泛函原理</a:t>
            </a:r>
            <a:endParaRPr lang="en-US" altLang="zh-CN" dirty="0"/>
          </a:p>
          <a:p>
            <a:pPr algn="ctr"/>
            <a:r>
              <a:rPr lang="zh-CN" altLang="en-US" dirty="0"/>
              <a:t>最小作用量</a:t>
            </a:r>
            <a:endParaRPr lang="en-US" altLang="zh-CN" dirty="0"/>
          </a:p>
          <a:p>
            <a:pPr algn="ctr"/>
            <a:r>
              <a:rPr lang="zh-CN" altLang="en-US" dirty="0"/>
              <a:t>变分法</a:t>
            </a:r>
            <a:endParaRPr lang="en-US" altLang="zh-CN" dirty="0"/>
          </a:p>
          <a:p>
            <a:pPr algn="ctr"/>
            <a:r>
              <a:rPr lang="zh-CN" altLang="en-US" dirty="0"/>
              <a:t>寻找试函数？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27074A9-E7F5-4009-BAA6-28889DA2DCEB}"/>
              </a:ext>
            </a:extLst>
          </p:cNvPr>
          <p:cNvSpPr/>
          <p:nvPr/>
        </p:nvSpPr>
        <p:spPr>
          <a:xfrm>
            <a:off x="6421821" y="3746665"/>
            <a:ext cx="20882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基于子域的展开</a:t>
            </a:r>
            <a:endParaRPr lang="en-US" altLang="zh-CN" dirty="0"/>
          </a:p>
          <a:p>
            <a:pPr algn="ctr"/>
            <a:r>
              <a:rPr lang="zh-CN" altLang="en-US" dirty="0"/>
              <a:t>化质为量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72FC5B8-2AAD-4DBB-8F43-5F57E0CA6B6E}"/>
              </a:ext>
            </a:extLst>
          </p:cNvPr>
          <p:cNvSpPr/>
          <p:nvPr/>
        </p:nvSpPr>
        <p:spPr>
          <a:xfrm>
            <a:off x="9181934" y="3738751"/>
            <a:ext cx="20882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借助计算机求解大量线性方程组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2137" y="1022208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5"/>
          <p:cNvSpPr txBox="1"/>
          <p:nvPr/>
        </p:nvSpPr>
        <p:spPr>
          <a:xfrm>
            <a:off x="-311125" y="-26590"/>
            <a:ext cx="284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70C0"/>
                </a:solidFill>
              </a:rPr>
              <a:t>有限元软件</a:t>
            </a:r>
            <a:endParaRPr lang="zh-CN" altLang="zh-CN" sz="2800" dirty="0">
              <a:solidFill>
                <a:srgbClr val="0070C0"/>
              </a:solidFill>
            </a:endParaRPr>
          </a:p>
        </p:txBody>
      </p:sp>
      <p:sp>
        <p:nvSpPr>
          <p:cNvPr id="50" name="Freeform 514"/>
          <p:cNvSpPr>
            <a:spLocks noEditPoints="1"/>
          </p:cNvSpPr>
          <p:nvPr/>
        </p:nvSpPr>
        <p:spPr bwMode="auto">
          <a:xfrm>
            <a:off x="2065139" y="45418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DB7EAD24-C4F8-4607-9731-DB1EEF550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0" y="3789834"/>
            <a:ext cx="3672408" cy="14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722A42-D2DB-4646-8657-32858D2A95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16" y="3807862"/>
            <a:ext cx="3670667" cy="14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95717-0BC5-4182-8B80-B6363C8CD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56" y="3850584"/>
            <a:ext cx="3735779" cy="137941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1055947-1B17-4732-9688-D7D8F15A95E8}"/>
              </a:ext>
            </a:extLst>
          </p:cNvPr>
          <p:cNvSpPr/>
          <p:nvPr/>
        </p:nvSpPr>
        <p:spPr>
          <a:xfrm>
            <a:off x="489600" y="1765324"/>
            <a:ext cx="2520280" cy="124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COMSOL Multiphysics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65A974A-3B9E-4BAB-9267-128E536CDD6E}"/>
              </a:ext>
            </a:extLst>
          </p:cNvPr>
          <p:cNvSpPr/>
          <p:nvPr/>
        </p:nvSpPr>
        <p:spPr>
          <a:xfrm>
            <a:off x="4666064" y="1748749"/>
            <a:ext cx="2520280" cy="124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ADINA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7B6020C-01E1-47E4-AB04-2F1519B26C6C}"/>
              </a:ext>
            </a:extLst>
          </p:cNvPr>
          <p:cNvSpPr/>
          <p:nvPr/>
        </p:nvSpPr>
        <p:spPr>
          <a:xfrm>
            <a:off x="8802205" y="1804045"/>
            <a:ext cx="2520280" cy="124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Ansys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48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5"/>
          <p:cNvSpPr txBox="1"/>
          <p:nvPr/>
        </p:nvSpPr>
        <p:spPr>
          <a:xfrm>
            <a:off x="-311125" y="-26590"/>
            <a:ext cx="284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70C0"/>
                </a:solidFill>
              </a:rPr>
              <a:t>有限元软件</a:t>
            </a:r>
            <a:endParaRPr lang="zh-CN" altLang="zh-CN" sz="2800" dirty="0">
              <a:solidFill>
                <a:srgbClr val="0070C0"/>
              </a:solidFill>
            </a:endParaRPr>
          </a:p>
        </p:txBody>
      </p:sp>
      <p:sp>
        <p:nvSpPr>
          <p:cNvPr id="50" name="Freeform 514"/>
          <p:cNvSpPr>
            <a:spLocks noEditPoints="1"/>
          </p:cNvSpPr>
          <p:nvPr/>
        </p:nvSpPr>
        <p:spPr bwMode="auto">
          <a:xfrm>
            <a:off x="2065139" y="45418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F3DC1-EDED-4866-BF5E-9805EE626D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20" y="3429794"/>
            <a:ext cx="5434581" cy="26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F4A8B2-39E2-4E04-BE25-D3EC1695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83" y="3429794"/>
            <a:ext cx="5360684" cy="264118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7390BC8E-DF95-41F7-9F6A-001A807BC793}"/>
              </a:ext>
            </a:extLst>
          </p:cNvPr>
          <p:cNvSpPr/>
          <p:nvPr/>
        </p:nvSpPr>
        <p:spPr>
          <a:xfrm>
            <a:off x="1417067" y="1551886"/>
            <a:ext cx="2520280" cy="124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Abaqus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8A4BB9-0EF1-4623-B7C9-45A7C11EFB7C}"/>
              </a:ext>
            </a:extLst>
          </p:cNvPr>
          <p:cNvSpPr/>
          <p:nvPr/>
        </p:nvSpPr>
        <p:spPr>
          <a:xfrm>
            <a:off x="7967385" y="1629594"/>
            <a:ext cx="2520280" cy="1248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Computers and Structures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4938" y="1138028"/>
            <a:ext cx="11522075" cy="5328593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5"/>
          <p:cNvSpPr txBox="1"/>
          <p:nvPr/>
        </p:nvSpPr>
        <p:spPr>
          <a:xfrm>
            <a:off x="-311125" y="333450"/>
            <a:ext cx="284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0070C0"/>
                </a:solidFill>
              </a:rPr>
              <a:t>有限元软件</a:t>
            </a:r>
            <a:endParaRPr lang="zh-CN" altLang="zh-CN" sz="2800" dirty="0">
              <a:solidFill>
                <a:srgbClr val="0070C0"/>
              </a:solidFill>
            </a:endParaRPr>
          </a:p>
        </p:txBody>
      </p:sp>
      <p:sp>
        <p:nvSpPr>
          <p:cNvPr id="50" name="Freeform 514"/>
          <p:cNvSpPr>
            <a:spLocks noEditPoints="1"/>
          </p:cNvSpPr>
          <p:nvPr/>
        </p:nvSpPr>
        <p:spPr bwMode="auto">
          <a:xfrm>
            <a:off x="2065139" y="405458"/>
            <a:ext cx="358333" cy="360040"/>
          </a:xfrm>
          <a:custGeom>
            <a:avLst/>
            <a:gdLst>
              <a:gd name="T0" fmla="*/ 144 w 288"/>
              <a:gd name="T1" fmla="*/ 0 h 289"/>
              <a:gd name="T2" fmla="*/ 0 w 288"/>
              <a:gd name="T3" fmla="*/ 145 h 289"/>
              <a:gd name="T4" fmla="*/ 144 w 288"/>
              <a:gd name="T5" fmla="*/ 289 h 289"/>
              <a:gd name="T6" fmla="*/ 288 w 288"/>
              <a:gd name="T7" fmla="*/ 145 h 289"/>
              <a:gd name="T8" fmla="*/ 144 w 288"/>
              <a:gd name="T9" fmla="*/ 0 h 289"/>
              <a:gd name="T10" fmla="*/ 208 w 288"/>
              <a:gd name="T11" fmla="*/ 148 h 289"/>
              <a:gd name="T12" fmla="*/ 117 w 288"/>
              <a:gd name="T13" fmla="*/ 239 h 289"/>
              <a:gd name="T14" fmla="*/ 114 w 288"/>
              <a:gd name="T15" fmla="*/ 240 h 289"/>
              <a:gd name="T16" fmla="*/ 111 w 288"/>
              <a:gd name="T17" fmla="*/ 239 h 289"/>
              <a:gd name="T18" fmla="*/ 111 w 288"/>
              <a:gd name="T19" fmla="*/ 239 h 289"/>
              <a:gd name="T20" fmla="*/ 110 w 288"/>
              <a:gd name="T21" fmla="*/ 236 h 289"/>
              <a:gd name="T22" fmla="*/ 110 w 288"/>
              <a:gd name="T23" fmla="*/ 192 h 289"/>
              <a:gd name="T24" fmla="*/ 111 w 288"/>
              <a:gd name="T25" fmla="*/ 189 h 289"/>
              <a:gd name="T26" fmla="*/ 155 w 288"/>
              <a:gd name="T27" fmla="*/ 145 h 289"/>
              <a:gd name="T28" fmla="*/ 111 w 288"/>
              <a:gd name="T29" fmla="*/ 101 h 289"/>
              <a:gd name="T30" fmla="*/ 110 w 288"/>
              <a:gd name="T31" fmla="*/ 98 h 289"/>
              <a:gd name="T32" fmla="*/ 110 w 288"/>
              <a:gd name="T33" fmla="*/ 54 h 289"/>
              <a:gd name="T34" fmla="*/ 111 w 288"/>
              <a:gd name="T35" fmla="*/ 51 h 289"/>
              <a:gd name="T36" fmla="*/ 111 w 288"/>
              <a:gd name="T37" fmla="*/ 51 h 289"/>
              <a:gd name="T38" fmla="*/ 117 w 288"/>
              <a:gd name="T39" fmla="*/ 51 h 289"/>
              <a:gd name="T40" fmla="*/ 208 w 288"/>
              <a:gd name="T41" fmla="*/ 142 h 289"/>
              <a:gd name="T42" fmla="*/ 209 w 288"/>
              <a:gd name="T43" fmla="*/ 145 h 289"/>
              <a:gd name="T44" fmla="*/ 208 w 288"/>
              <a:gd name="T45" fmla="*/ 14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9">
                <a:moveTo>
                  <a:pt x="144" y="0"/>
                </a:moveTo>
                <a:cubicBezTo>
                  <a:pt x="64" y="0"/>
                  <a:pt x="0" y="65"/>
                  <a:pt x="0" y="145"/>
                </a:cubicBezTo>
                <a:cubicBezTo>
                  <a:pt x="0" y="224"/>
                  <a:pt x="64" y="289"/>
                  <a:pt x="144" y="289"/>
                </a:cubicBezTo>
                <a:cubicBezTo>
                  <a:pt x="224" y="289"/>
                  <a:pt x="288" y="224"/>
                  <a:pt x="288" y="145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08" y="148"/>
                </a:moveTo>
                <a:cubicBezTo>
                  <a:pt x="117" y="239"/>
                  <a:pt x="117" y="239"/>
                  <a:pt x="117" y="239"/>
                </a:cubicBezTo>
                <a:cubicBezTo>
                  <a:pt x="116" y="240"/>
                  <a:pt x="115" y="240"/>
                  <a:pt x="114" y="240"/>
                </a:cubicBezTo>
                <a:cubicBezTo>
                  <a:pt x="113" y="240"/>
                  <a:pt x="112" y="240"/>
                  <a:pt x="111" y="239"/>
                </a:cubicBezTo>
                <a:cubicBezTo>
                  <a:pt x="111" y="239"/>
                  <a:pt x="111" y="239"/>
                  <a:pt x="111" y="239"/>
                </a:cubicBezTo>
                <a:cubicBezTo>
                  <a:pt x="110" y="238"/>
                  <a:pt x="110" y="237"/>
                  <a:pt x="110" y="236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10" y="191"/>
                  <a:pt x="110" y="190"/>
                  <a:pt x="111" y="189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0" y="100"/>
                  <a:pt x="110" y="99"/>
                  <a:pt x="110" y="98"/>
                </a:cubicBezTo>
                <a:cubicBezTo>
                  <a:pt x="110" y="54"/>
                  <a:pt x="110" y="54"/>
                  <a:pt x="110" y="54"/>
                </a:cubicBezTo>
                <a:cubicBezTo>
                  <a:pt x="110" y="53"/>
                  <a:pt x="110" y="52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3" y="49"/>
                  <a:pt x="115" y="49"/>
                  <a:pt x="117" y="51"/>
                </a:cubicBezTo>
                <a:cubicBezTo>
                  <a:pt x="208" y="142"/>
                  <a:pt x="208" y="142"/>
                  <a:pt x="208" y="142"/>
                </a:cubicBezTo>
                <a:cubicBezTo>
                  <a:pt x="209" y="143"/>
                  <a:pt x="209" y="144"/>
                  <a:pt x="209" y="145"/>
                </a:cubicBezTo>
                <a:cubicBezTo>
                  <a:pt x="209" y="146"/>
                  <a:pt x="209" y="147"/>
                  <a:pt x="208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5">
            <a:extLst>
              <a:ext uri="{FF2B5EF4-FFF2-40B4-BE49-F238E27FC236}">
                <a16:creationId xmlns:a16="http://schemas.microsoft.com/office/drawing/2014/main" id="{BC36459B-2EB1-4B72-8FC5-0E370C4DB763}"/>
              </a:ext>
            </a:extLst>
          </p:cNvPr>
          <p:cNvSpPr txBox="1"/>
          <p:nvPr/>
        </p:nvSpPr>
        <p:spPr>
          <a:xfrm>
            <a:off x="42908" y="1197546"/>
            <a:ext cx="2844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OpenSees</a:t>
            </a:r>
            <a:endParaRPr lang="zh-CN" altLang="zh-CN" sz="2800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B0C8E4-D558-4BBD-8A46-E95638B4B2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71" y="1380778"/>
            <a:ext cx="1924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D040A3-59AF-45B7-B6B3-EE5A486A05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28" y="4261098"/>
            <a:ext cx="20859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ructural Damage Simulation----Numerical and Experimental Analysis">
            <a:extLst>
              <a:ext uri="{FF2B5EF4-FFF2-40B4-BE49-F238E27FC236}">
                <a16:creationId xmlns:a16="http://schemas.microsoft.com/office/drawing/2014/main" id="{96269C86-37D2-46A7-A76C-36C48267A0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31" y="1380778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w Structural System and Design Method">
            <a:extLst>
              <a:ext uri="{FF2B5EF4-FFF2-40B4-BE49-F238E27FC236}">
                <a16:creationId xmlns:a16="http://schemas.microsoft.com/office/drawing/2014/main" id="{793380E5-7ED3-46DD-9597-64EEE09C8E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9" y="4405114"/>
            <a:ext cx="27146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6E5158-3E3E-45F7-812A-033137A5F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37" y="4032645"/>
            <a:ext cx="5057143" cy="2361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710344-7625-41A3-8A09-01927E1BF39A}"/>
              </a:ext>
            </a:extLst>
          </p:cNvPr>
          <p:cNvSpPr txBox="1"/>
          <p:nvPr/>
        </p:nvSpPr>
        <p:spPr>
          <a:xfrm>
            <a:off x="459864" y="1989634"/>
            <a:ext cx="5781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OpenSees-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开放式系统的地震工程仿真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，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开源软件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框架。它允许用户创建串行和并行有限元计算机应用程序，以模拟遭受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地震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和其他危险的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结构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和岩土系统的响应。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OpenSees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主要用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++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编写，使用多个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Fortran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库来求解线性方程式以及材料和元素例程。用户端使用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tcl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/python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  <a:t>开发。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 rot="10800000">
            <a:off x="5031709" y="1910468"/>
            <a:ext cx="2001982" cy="17743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10905" y="3917802"/>
            <a:ext cx="4373366" cy="880144"/>
            <a:chOff x="7497701" y="1731009"/>
            <a:chExt cx="2177121" cy="879941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769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比较测试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26183" y="2267701"/>
            <a:ext cx="1942808" cy="704643"/>
          </a:xfrm>
          <a:prstGeom prst="rect">
            <a:avLst/>
          </a:prstGeom>
          <a:noFill/>
        </p:spPr>
        <p:txBody>
          <a:bodyPr wrap="square" lIns="88228" tIns="44114" rIns="88228" bIns="44114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ITC Avant Garde Std Md" panose="020B0602020202020204" pitchFamily="34" charset="0"/>
              </a:rPr>
              <a:t>PART 02</a:t>
            </a:r>
            <a:endParaRPr lang="zh-CN" altLang="en-US" sz="4000" dirty="0">
              <a:solidFill>
                <a:srgbClr val="0070C0"/>
              </a:solidFill>
              <a:latin typeface="ITC Avant Garde Std Md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6857" y="189439"/>
            <a:ext cx="3915431" cy="523220"/>
            <a:chOff x="360437" y="189434"/>
            <a:chExt cx="3915431" cy="523221"/>
          </a:xfrm>
        </p:grpSpPr>
        <p:sp>
          <p:nvSpPr>
            <p:cNvPr id="35" name="Freeform 514"/>
            <p:cNvSpPr>
              <a:spLocks noEditPoints="1"/>
            </p:cNvSpPr>
            <p:nvPr/>
          </p:nvSpPr>
          <p:spPr bwMode="auto">
            <a:xfrm>
              <a:off x="1640647" y="271024"/>
              <a:ext cx="358333" cy="36004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437" y="189434"/>
              <a:ext cx="391543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5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0070C0"/>
                  </a:solidFill>
                </a:rPr>
                <a:t>原数据</a:t>
              </a:r>
              <a:endParaRPr lang="zh-CN" altLang="zh-CN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36543" y="712659"/>
            <a:ext cx="11522075" cy="5659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FB8AF09-F00E-4B14-8119-2CB5FC02FDA6}"/>
              </a:ext>
            </a:extLst>
          </p:cNvPr>
          <p:cNvSpPr/>
          <p:nvPr/>
        </p:nvSpPr>
        <p:spPr>
          <a:xfrm>
            <a:off x="624979" y="1053530"/>
            <a:ext cx="273630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本次实验数据来源自</a:t>
            </a:r>
            <a:endParaRPr lang="en-US" altLang="zh-CN" dirty="0"/>
          </a:p>
          <a:p>
            <a:pPr algn="ctr"/>
            <a:r>
              <a:rPr lang="zh-CN" altLang="en-US" dirty="0"/>
              <a:t>清华大学剪力墙数据库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8E998D4-E676-49BF-9DD6-16C475764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61932"/>
              </p:ext>
            </p:extLst>
          </p:nvPr>
        </p:nvGraphicFramePr>
        <p:xfrm>
          <a:off x="336544" y="2133650"/>
          <a:ext cx="11522072" cy="104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59">
                  <a:extLst>
                    <a:ext uri="{9D8B030D-6E8A-4147-A177-3AD203B41FA5}">
                      <a16:colId xmlns:a16="http://schemas.microsoft.com/office/drawing/2014/main" val="3576918676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135063358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241868371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39632236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1670284119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1914997208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526983103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2235927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试件编号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截面尺寸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高跨比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混凝土强度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边缘约束区长度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轴压比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纵筋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箍筋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3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SW1-1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</a:rPr>
                        <a:t>2000×1000×125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2.0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C30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200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0.1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r>
                        <a:rPr lang="el-GR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Φ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l-GR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Φ</a:t>
                      </a:r>
                      <a:r>
                        <a:rPr lang="el-GR" sz="2000" dirty="0">
                          <a:effectLst/>
                          <a:latin typeface="Times New Roman" panose="02020603050405020304" pitchFamily="18" charset="0"/>
                        </a:rPr>
                        <a:t>6@80</a:t>
                      </a:r>
                      <a:endParaRPr lang="el-GR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4672143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7966B66-2679-408E-B5EE-8ED1DD3B5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026753"/>
              </p:ext>
            </p:extLst>
          </p:nvPr>
        </p:nvGraphicFramePr>
        <p:xfrm>
          <a:off x="336543" y="3542050"/>
          <a:ext cx="11522072" cy="7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59">
                  <a:extLst>
                    <a:ext uri="{9D8B030D-6E8A-4147-A177-3AD203B41FA5}">
                      <a16:colId xmlns:a16="http://schemas.microsoft.com/office/drawing/2014/main" val="622724582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3113091954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571421436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1290693349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833959054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4166367677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51382648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262352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混凝土参数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fc(MPa)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ft(MPa)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fcu</a:t>
                      </a:r>
                      <a:r>
                        <a:rPr lang="en-US" altLang="zh-CN" dirty="0"/>
                        <a:t>(MPa)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epsc0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epscu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epstu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1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C30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20.7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2.07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-4.14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-0.002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-0.005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0.001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782373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C44BC2A-4957-4184-B18D-2F37F9D64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10091"/>
              </p:ext>
            </p:extLst>
          </p:nvPr>
        </p:nvGraphicFramePr>
        <p:xfrm>
          <a:off x="336543" y="4725938"/>
          <a:ext cx="5761036" cy="112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259">
                  <a:extLst>
                    <a:ext uri="{9D8B030D-6E8A-4147-A177-3AD203B41FA5}">
                      <a16:colId xmlns:a16="http://schemas.microsoft.com/office/drawing/2014/main" val="622724582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3113091954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571421436"/>
                    </a:ext>
                  </a:extLst>
                </a:gridCol>
                <a:gridCol w="1440259">
                  <a:extLst>
                    <a:ext uri="{9D8B030D-6E8A-4147-A177-3AD203B41FA5}">
                      <a16:colId xmlns:a16="http://schemas.microsoft.com/office/drawing/2014/main" val="1290693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筋材参数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71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</a:rPr>
                        <a:t>d=10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379e6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202.7e9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7823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</a:rPr>
                        <a:t>d=6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392e6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200.6e9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  <a:endParaRPr lang="en-US" sz="3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998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9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015.pptx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Microsoft Office PowerPoint</Application>
  <PresentationFormat>自定义</PresentationFormat>
  <Paragraphs>382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Akzidenz-Grotesk BQ Condensed</vt:lpstr>
      <vt:lpstr>ITC Avant Garde Std Md</vt:lpstr>
      <vt:lpstr>ITC Avant Garde Std XLt</vt:lpstr>
      <vt:lpstr>方正中等线简体</vt:lpstr>
      <vt:lpstr>宋体</vt:lpstr>
      <vt:lpstr>微软雅黑</vt:lpstr>
      <vt:lpstr>造字工房典黑（非商用）常规体</vt:lpstr>
      <vt:lpstr>Arial</vt:lpstr>
      <vt:lpstr>Calibri</vt:lpstr>
      <vt:lpstr>Calibri Light</vt:lpstr>
      <vt:lpstr>Times New Roman</vt:lpstr>
      <vt:lpstr>第一PPT，www.1ppt.com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>http://www.ypppt.com/</dc:description>
  <cp:lastModifiedBy/>
  <cp:revision>1</cp:revision>
  <dcterms:created xsi:type="dcterms:W3CDTF">2017-02-18T07:36:33Z</dcterms:created>
  <dcterms:modified xsi:type="dcterms:W3CDTF">2020-10-11T09:19:19Z</dcterms:modified>
</cp:coreProperties>
</file>